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2" r:id="rId5"/>
    <p:sldId id="266" r:id="rId6"/>
    <p:sldId id="267" r:id="rId7"/>
    <p:sldId id="268" r:id="rId8"/>
    <p:sldId id="259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25" autoAdjust="0"/>
  </p:normalViewPr>
  <p:slideViewPr>
    <p:cSldViewPr>
      <p:cViewPr>
        <p:scale>
          <a:sx n="80" d="100"/>
          <a:sy n="80" d="100"/>
        </p:scale>
        <p:origin x="-108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A15ED-8F65-4EEA-BFCB-112D93F66CD8}" type="datetimeFigureOut">
              <a:rPr lang="it-IT" smtClean="0"/>
              <a:pPr/>
              <a:t>06/12/2020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FF78E-5BBA-47DB-9D22-7D87F6E3666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36519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D3725-54B3-4BCC-B49F-0692A54131AF}" type="datetime1">
              <a:rPr lang="it-IT" smtClean="0"/>
              <a:t>06/12/2020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316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925F-472F-49F5-A1B8-CB55D492BCE6}" type="datetime1">
              <a:rPr lang="it-IT" smtClean="0"/>
              <a:t>06/12/2020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6169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26F80-EC0C-448C-B5FF-4B185AF9C4E5}" type="datetime1">
              <a:rPr lang="it-IT" smtClean="0"/>
              <a:t>06/12/2020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2174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0D80-9A02-48BB-83AA-1E21765A03FB}" type="datetime1">
              <a:rPr lang="it-IT" smtClean="0"/>
              <a:t>06/12/2020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2412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1ECC-F1EE-4908-892D-79AAD895B7A4}" type="datetime1">
              <a:rPr lang="it-IT" smtClean="0"/>
              <a:t>06/12/2020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1825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0B9A-7F99-4C74-9793-0E0F222C7616}" type="datetime1">
              <a:rPr lang="it-IT" smtClean="0"/>
              <a:t>06/12/2020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9603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C56B-DEF7-4792-8641-39C983C016E6}" type="datetime1">
              <a:rPr lang="it-IT" smtClean="0"/>
              <a:t>06/12/2020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6707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1915-F4DA-4319-8D67-5EC50D63F455}" type="datetime1">
              <a:rPr lang="it-IT" smtClean="0"/>
              <a:t>06/12/2020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4664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39506-1880-4B7D-B1E9-305A4E382FB6}" type="datetime1">
              <a:rPr lang="it-IT" smtClean="0"/>
              <a:t>06/12/2020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6795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18-95E6-4701-A8BC-E5EEC43A269F}" type="datetime1">
              <a:rPr lang="it-IT" smtClean="0"/>
              <a:t>06/12/2020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2245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5B73-D8B1-4137-B8E7-656BCF267744}" type="datetime1">
              <a:rPr lang="it-IT" smtClean="0"/>
              <a:t>06/12/2020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282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4E760-FA3A-4BA8-B179-D2B0A9597F80}" type="datetime1">
              <a:rPr lang="it-IT" smtClean="0"/>
              <a:t>06/12/2020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Avv. Federica Federici - Direttivo Azione Legale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BF74B-9A28-495A-B2C7-C6ECFE3AE8F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5318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azionelegale.eu/associazion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ngovernance1420.gov.it/it/progetto/processo-penale-telematico/" TargetMode="External"/><Relationship Id="rId2" Type="http://schemas.openxmlformats.org/officeDocument/2006/relationships/hyperlink" Target="https://www.csm.it/web/csm-internet/il-processo-penale-telematico/il-progetto/obiettiv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usdicere.it/Ragionando/wp-content/uploads/2018/02/20_09_17_introduzione_al_PPT_Daniele_Carlino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rtedicassazione.it/cassazione-resources/resources/cms/documents/brochure_02_04_2019_.pdf" TargetMode="External"/><Relationship Id="rId3" Type="http://schemas.openxmlformats.org/officeDocument/2006/relationships/hyperlink" Target="http://www.fiif.it/" TargetMode="External"/><Relationship Id="rId7" Type="http://schemas.openxmlformats.org/officeDocument/2006/relationships/hyperlink" Target="http://ilpenalista.it/system/files/articoli/allegati/CSM,%20Delibera%209%20gennaio%202019,%20Giustizia%20penale%20telematica.pdf" TargetMode="External"/><Relationship Id="rId2" Type="http://schemas.openxmlformats.org/officeDocument/2006/relationships/hyperlink" Target="https://www.ordineavvocatiroma.it/protocollo-di-intesa-per-lindividuazione-delle-modalita-di-richiesta-e-rilascio-dei-titoli-esecutivi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associazionenazionaleforense.it/wp-content/uploads/2019/03/2019-3-10-deliberato-CN-ANF-su-processo-penale.pdf" TargetMode="External"/><Relationship Id="rId5" Type="http://schemas.openxmlformats.org/officeDocument/2006/relationships/hyperlink" Target="http://www.jusdicere.it/Ragionando/wp-content/uploads/2018/02/20_09_17_introduzione_al_PPT_Daniele_Carlino.pdf" TargetMode="External"/><Relationship Id="rId4" Type="http://schemas.openxmlformats.org/officeDocument/2006/relationships/hyperlink" Target="https://www.ordineavvocatiroma.it/emergenza-coronaviru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sg.giustizia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8297540" cy="3452096"/>
          </a:xfrm>
        </p:spPr>
        <p:txBody>
          <a:bodyPr>
            <a:normAutofit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L’AVVOCATO PENALE E IL DIGITALE</a:t>
            </a:r>
            <a:endParaRPr lang="it-IT" dirty="0"/>
          </a:p>
        </p:txBody>
      </p:sp>
      <p:sp>
        <p:nvSpPr>
          <p:cNvPr id="3" name="AutoShape 2" descr="Risultati immagini per processo telematico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AutoShape 4" descr="Risultati immagini per processo telematico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AutoShape 6" descr="Risultati immagini per processo telematico"/>
          <p:cNvSpPr>
            <a:spLocks noChangeAspect="1" noChangeArrowheads="1"/>
          </p:cNvSpPr>
          <p:nvPr/>
        </p:nvSpPr>
        <p:spPr bwMode="auto">
          <a:xfrm>
            <a:off x="3683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216748"/>
            <a:ext cx="2088232" cy="1564158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221088"/>
            <a:ext cx="2283718" cy="1581686"/>
          </a:xfrm>
          <a:prstGeom prst="rect">
            <a:avLst/>
          </a:prstGeom>
        </p:spPr>
      </p:pic>
      <p:pic>
        <p:nvPicPr>
          <p:cNvPr id="8194" name="Picture 2" descr="https://www.azionelegale.eu/associazione/wp-content/uploads/2019/10/Logo-piccolo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620688"/>
            <a:ext cx="2042018" cy="1440160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3491880" y="6165304"/>
            <a:ext cx="2291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Avv. Federica </a:t>
            </a:r>
            <a:r>
              <a:rPr lang="it-IT" b="1" dirty="0" err="1" smtClean="0"/>
              <a:t>Federici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  <p:extLst>
      <p:ext uri="{BB962C8B-B14F-4D97-AF65-F5344CB8AC3E}">
        <p14:creationId xmlns="" xmlns:p14="http://schemas.microsoft.com/office/powerpoint/2010/main" val="233922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-387424"/>
            <a:ext cx="8157592" cy="1530424"/>
          </a:xfrm>
        </p:spPr>
        <p:txBody>
          <a:bodyPr/>
          <a:lstStyle/>
          <a:p>
            <a:r>
              <a:rPr lang="it-IT" dirty="0"/>
              <a:t>Il processo telematico penale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764704"/>
            <a:ext cx="8424936" cy="5544616"/>
          </a:xfrm>
        </p:spPr>
        <p:txBody>
          <a:bodyPr>
            <a:noAutofit/>
          </a:bodyPr>
          <a:lstStyle/>
          <a:p>
            <a:pPr algn="just"/>
            <a:r>
              <a:rPr lang="it-IT" sz="1500" dirty="0" smtClean="0"/>
              <a:t>Il </a:t>
            </a:r>
            <a:r>
              <a:rPr lang="it-IT" sz="1500" dirty="0"/>
              <a:t>decreto legislativo numero 179/2016 ha esteso al processo penale la disciplina del codice dell'amministrazione digitale (cd. CAD), così sostenendo lo sviluppo del PPT.</a:t>
            </a:r>
          </a:p>
          <a:p>
            <a:pPr algn="just"/>
            <a:r>
              <a:rPr lang="it-IT" sz="1500" dirty="0"/>
              <a:t>Al processo penale telematico, poi, nel corso degli anni sono stati estesi, progressivamente, molteplici principi e istituti del processo civile telematico, seppur con la consapevolezza della peculiarità del primo e dell'impossibilità di uniformarlo in tutto al </a:t>
            </a:r>
            <a:r>
              <a:rPr lang="it-IT" sz="1500" dirty="0" smtClean="0"/>
              <a:t>secondo</a:t>
            </a:r>
            <a:r>
              <a:rPr lang="it-IT" sz="1500" dirty="0"/>
              <a:t> </a:t>
            </a:r>
            <a:r>
              <a:rPr lang="it-IT" sz="1500" dirty="0" smtClean="0"/>
              <a:t>(prima criticità*)</a:t>
            </a:r>
          </a:p>
          <a:p>
            <a:pPr algn="just"/>
            <a:r>
              <a:rPr lang="it-IT" sz="1500" dirty="0"/>
              <a:t>Nella relazione sullo </a:t>
            </a:r>
            <a:r>
              <a:rPr lang="it-IT" sz="1500" u="sng" dirty="0"/>
              <a:t>stato</a:t>
            </a:r>
            <a:r>
              <a:rPr lang="it-IT" sz="1500" dirty="0"/>
              <a:t> dell'arte del PPT del 2019, cui si è fatto cenno sopra, il CSM ha deliberato alcuni "consigli" rivolti al Ministro della giustizia e tesi a superare alcune delle problematicità dell'informatizzazione del settore penale </a:t>
            </a:r>
            <a:r>
              <a:rPr lang="it-IT" sz="1500" dirty="0">
                <a:hlinkClick r:id="rId2"/>
              </a:rPr>
              <a:t>https://</a:t>
            </a:r>
            <a:r>
              <a:rPr lang="it-IT" sz="1500" dirty="0" smtClean="0">
                <a:hlinkClick r:id="rId2"/>
              </a:rPr>
              <a:t>www.csm.it/web/csm-internet/il-processo-penale-telematico/il-progetto/obiettivi</a:t>
            </a:r>
            <a:r>
              <a:rPr lang="it-IT" sz="1500" dirty="0" smtClean="0"/>
              <a:t> </a:t>
            </a:r>
            <a:r>
              <a:rPr lang="it-IT" sz="1500" dirty="0"/>
              <a:t>- </a:t>
            </a:r>
            <a:r>
              <a:rPr lang="it-IT" sz="1500" dirty="0" smtClean="0"/>
              <a:t>*relazione </a:t>
            </a:r>
            <a:r>
              <a:rPr lang="it-IT" sz="1500" dirty="0"/>
              <a:t>sullo stato della giustizia penale </a:t>
            </a:r>
            <a:r>
              <a:rPr lang="it-IT" sz="1500" dirty="0" smtClean="0"/>
              <a:t>telematica gennaio 2019</a:t>
            </a:r>
          </a:p>
          <a:p>
            <a:pPr algn="just"/>
            <a:r>
              <a:rPr lang="it-IT" sz="1500" dirty="0" smtClean="0"/>
              <a:t>L’obiettivo </a:t>
            </a:r>
            <a:r>
              <a:rPr lang="it-IT" sz="1500" dirty="0"/>
              <a:t>di creare un “</a:t>
            </a:r>
            <a:r>
              <a:rPr lang="it-IT" sz="1500" b="1" dirty="0"/>
              <a:t>fascicolo penale digitale</a:t>
            </a:r>
            <a:r>
              <a:rPr lang="it-IT" sz="1500" dirty="0"/>
              <a:t>”. A tal fine la strategia d’intervento prevede la </a:t>
            </a:r>
            <a:r>
              <a:rPr lang="it-IT" sz="1500" b="1" dirty="0"/>
              <a:t>semplificazione e razionalizzazione dei sistemi informativi esistenti sul territorio</a:t>
            </a:r>
            <a:r>
              <a:rPr lang="it-IT" sz="1500" dirty="0"/>
              <a:t> nazionale, riconducendoli alle tre fasi del processo penale (cognizione, esecuzione, gestione delle misure di prevenzione); A regime, i tre distinti sistemi verranno integrati tra loro e con il sistema documentale nonché standardizzati nell’interfaccia per consentire l’erogazione di servizi agli utenti interni ed esterni. </a:t>
            </a:r>
            <a:r>
              <a:rPr lang="it-IT" sz="1500" dirty="0">
                <a:hlinkClick r:id="rId3"/>
              </a:rPr>
              <a:t>http://www.pongovernance1420.gov.it/it/progetto/processo-penale-telematico</a:t>
            </a:r>
            <a:r>
              <a:rPr lang="it-IT" sz="1500" dirty="0" smtClean="0">
                <a:hlinkClick r:id="rId3"/>
              </a:rPr>
              <a:t>/</a:t>
            </a:r>
            <a:endParaRPr lang="it-IT" sz="1500" dirty="0" smtClean="0"/>
          </a:p>
          <a:p>
            <a:pPr algn="just"/>
            <a:r>
              <a:rPr lang="it-IT" sz="1500" dirty="0" smtClean="0"/>
              <a:t>Altra criticità è il coordinamento con gli applicativi dei magistrati e l’impatto sull’</a:t>
            </a:r>
            <a:r>
              <a:rPr lang="it-IT" sz="1500" dirty="0" err="1" smtClean="0"/>
              <a:t>orgnizzazione</a:t>
            </a:r>
            <a:r>
              <a:rPr lang="it-IT" sz="1500" dirty="0" smtClean="0"/>
              <a:t> della loro attività (seconda criticità*)</a:t>
            </a:r>
          </a:p>
          <a:p>
            <a:pPr algn="just"/>
            <a:r>
              <a:rPr lang="it-IT" sz="1500" dirty="0" smtClean="0"/>
              <a:t>Privacy e dati sensibili (rispetto ad un fax- terza criticità*)</a:t>
            </a:r>
          </a:p>
          <a:p>
            <a:pPr algn="just"/>
            <a:r>
              <a:rPr lang="it-IT" sz="1500" dirty="0"/>
              <a:t>Documento della SSM: </a:t>
            </a:r>
            <a:r>
              <a:rPr lang="it-IT" sz="1500" dirty="0">
                <a:hlinkClick r:id="rId4"/>
              </a:rPr>
              <a:t>http://www.jusdicere.it/Ragionando/</a:t>
            </a:r>
            <a:r>
              <a:rPr lang="it-IT" sz="1500" dirty="0" err="1">
                <a:hlinkClick r:id="rId4"/>
              </a:rPr>
              <a:t>wp-content</a:t>
            </a:r>
            <a:r>
              <a:rPr lang="it-IT" sz="1500" dirty="0">
                <a:hlinkClick r:id="rId4"/>
              </a:rPr>
              <a:t>/</a:t>
            </a:r>
            <a:r>
              <a:rPr lang="it-IT" sz="1500" dirty="0" err="1">
                <a:hlinkClick r:id="rId4"/>
              </a:rPr>
              <a:t>uploads</a:t>
            </a:r>
            <a:r>
              <a:rPr lang="it-IT" sz="1500" dirty="0">
                <a:hlinkClick r:id="rId4"/>
              </a:rPr>
              <a:t>/2018/02/20_09_17_introduzione_al_PPT_Daniele_Carlino.pdf</a:t>
            </a:r>
            <a:r>
              <a:rPr lang="it-IT" sz="1500" dirty="0"/>
              <a:t> </a:t>
            </a:r>
            <a:endParaRPr lang="it-IT" sz="1500" dirty="0" smtClean="0"/>
          </a:p>
          <a:p>
            <a:pPr algn="just"/>
            <a:r>
              <a:rPr lang="it-IT" sz="1500" dirty="0" smtClean="0"/>
              <a:t>L’</a:t>
            </a:r>
            <a:r>
              <a:rPr lang="it-IT" sz="1500" dirty="0" err="1" smtClean="0"/>
              <a:t>eJustice</a:t>
            </a:r>
            <a:r>
              <a:rPr lang="it-IT" sz="1500" dirty="0" smtClean="0"/>
              <a:t> e l‘</a:t>
            </a:r>
            <a:r>
              <a:rPr lang="it-IT" sz="1500" dirty="0" err="1" smtClean="0"/>
              <a:t>eGovernment</a:t>
            </a:r>
            <a:r>
              <a:rPr lang="it-IT" sz="1500" dirty="0" smtClean="0"/>
              <a:t> comprendono attività che vanno dal </a:t>
            </a:r>
            <a:r>
              <a:rPr lang="it-IT" sz="1500" dirty="0" err="1" smtClean="0"/>
              <a:t>backoffice</a:t>
            </a:r>
            <a:r>
              <a:rPr lang="it-IT" sz="1500" dirty="0" smtClean="0"/>
              <a:t>, al </a:t>
            </a:r>
            <a:r>
              <a:rPr lang="it-IT" sz="1500" dirty="0" err="1" smtClean="0"/>
              <a:t>frontoffice</a:t>
            </a:r>
            <a:r>
              <a:rPr lang="it-IT" sz="1500" dirty="0" smtClean="0"/>
              <a:t> fino all’organizzazione  telematica in toto ed in ge</a:t>
            </a:r>
            <a:r>
              <a:rPr lang="it-IT" sz="1400" dirty="0" smtClean="0"/>
              <a:t>nerale</a:t>
            </a:r>
            <a:endParaRPr lang="it-IT" sz="1400" dirty="0"/>
          </a:p>
          <a:p>
            <a:pPr algn="just"/>
            <a:endParaRPr lang="it-IT" sz="1600" dirty="0" smtClean="0"/>
          </a:p>
          <a:p>
            <a:pPr algn="just"/>
            <a:endParaRPr lang="it-IT" sz="1800" dirty="0"/>
          </a:p>
          <a:p>
            <a:pPr algn="just"/>
            <a:endParaRPr lang="it-IT" sz="1800" dirty="0" smtClean="0"/>
          </a:p>
          <a:p>
            <a:pPr algn="just"/>
            <a:endParaRPr lang="it-IT" sz="1800" dirty="0">
              <a:effectLst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680048" cy="365125"/>
          </a:xfrm>
        </p:spPr>
        <p:txBody>
          <a:bodyPr/>
          <a:lstStyle/>
          <a:p>
            <a:r>
              <a:rPr lang="it-IT" dirty="0" smtClean="0"/>
              <a:t>Avv. Federica </a:t>
            </a:r>
            <a:r>
              <a:rPr lang="it-IT" dirty="0" err="1" smtClean="0"/>
              <a:t>Federici</a:t>
            </a:r>
            <a:r>
              <a:rPr lang="it-IT" dirty="0" smtClean="0"/>
              <a:t> - Direttivo Azione Legale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32731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1206"/>
            <a:ext cx="8229600" cy="1143000"/>
          </a:xfrm>
        </p:spPr>
        <p:txBody>
          <a:bodyPr/>
          <a:lstStyle/>
          <a:p>
            <a:pPr algn="l"/>
            <a:r>
              <a:rPr lang="it-IT" dirty="0" smtClean="0"/>
              <a:t>Fonti normative del PPT 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771800" y="6309320"/>
            <a:ext cx="3536032" cy="365125"/>
          </a:xfrm>
        </p:spPr>
        <p:txBody>
          <a:bodyPr/>
          <a:lstStyle/>
          <a:p>
            <a:r>
              <a:rPr lang="it-IT" dirty="0" smtClean="0"/>
              <a:t>Avv. Federica </a:t>
            </a:r>
            <a:r>
              <a:rPr lang="it-IT" dirty="0" err="1" smtClean="0"/>
              <a:t>Federici</a:t>
            </a:r>
            <a:r>
              <a:rPr lang="it-IT" dirty="0" smtClean="0"/>
              <a:t> - Direttivo Azione Legale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76402" y="1268760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- L. 193/2009</a:t>
            </a:r>
            <a:r>
              <a:rPr lang="it-IT" dirty="0"/>
              <a:t>, art. 4 che rinvia ai decreti ministeriali l’individuazione delle regole tecniche per l’adozione nel processo civile e nel processo penale delle tecnologie dell’informazione e della comunicazione, prevedendo che le regole tecniche attuino i principi previsti dal CAD nell’ambito del processo civile e del processo penale;</a:t>
            </a:r>
          </a:p>
          <a:p>
            <a:pPr algn="just"/>
            <a:r>
              <a:rPr lang="it-IT" dirty="0" smtClean="0"/>
              <a:t>- CAD </a:t>
            </a:r>
            <a:r>
              <a:rPr lang="it-IT" dirty="0"/>
              <a:t>(per effetto dell’estensione al processo penale delle sue norme per effetto dell’art. 4 del DL 193 del 2009) e al Regolamento </a:t>
            </a:r>
            <a:r>
              <a:rPr lang="it-IT" dirty="0" err="1"/>
              <a:t>eIDAS</a:t>
            </a:r>
            <a:r>
              <a:rPr lang="it-IT" dirty="0"/>
              <a:t> al quale il CAD rimanda;</a:t>
            </a:r>
          </a:p>
          <a:p>
            <a:pPr algn="just"/>
            <a:r>
              <a:rPr lang="it-IT" dirty="0" smtClean="0"/>
              <a:t>- Legge </a:t>
            </a:r>
            <a:r>
              <a:rPr lang="it-IT" dirty="0"/>
              <a:t>24 dicembre 2012, n. 228;</a:t>
            </a:r>
          </a:p>
          <a:p>
            <a:pPr algn="just"/>
            <a:r>
              <a:rPr lang="it-IT" dirty="0" smtClean="0"/>
              <a:t>- </a:t>
            </a:r>
            <a:r>
              <a:rPr lang="it-IT" dirty="0" err="1" smtClean="0"/>
              <a:t>d.l.</a:t>
            </a:r>
            <a:r>
              <a:rPr lang="it-IT" dirty="0" smtClean="0"/>
              <a:t> 179 </a:t>
            </a:r>
            <a:r>
              <a:rPr lang="it-IT" dirty="0"/>
              <a:t>del 2012 convertito con la legge 221 del 2012, avente ad oggetto le notifiche telematiche, è divenuto efficace in via generale il 15 dicembre 2014;</a:t>
            </a:r>
          </a:p>
          <a:p>
            <a:pPr algn="just"/>
            <a:r>
              <a:rPr lang="it-IT" dirty="0"/>
              <a:t>Decreto Ministeriale (MI) del 14 settembre </a:t>
            </a:r>
            <a:r>
              <a:rPr lang="it-IT" dirty="0" smtClean="0"/>
              <a:t>2017; Decreto </a:t>
            </a:r>
            <a:r>
              <a:rPr lang="it-IT" dirty="0"/>
              <a:t>Ministeriale (MEF) del 12 settembre </a:t>
            </a:r>
            <a:r>
              <a:rPr lang="it-IT" dirty="0" smtClean="0"/>
              <a:t>2012; Circolare </a:t>
            </a:r>
            <a:r>
              <a:rPr lang="it-IT" dirty="0"/>
              <a:t>Ministero Giustizia del 11 dicembre 2014.</a:t>
            </a:r>
          </a:p>
          <a:p>
            <a:pPr algn="just"/>
            <a:r>
              <a:rPr lang="it-IT" dirty="0"/>
              <a:t>Le regole e specifiche tecniche del Processo Civile Telematico si applicano anche al Processo Penale Telematico e, pertanto, ritroviamo il l Decreto Ministeriale n. 44 del 21 febbraio 2011 – regole tecniche e il Provvedimento del Direttore DGSIA del 16 aprile 2014 e successive modifiche (specifiche tecniche</a:t>
            </a:r>
            <a:r>
              <a:rPr lang="it-IT" dirty="0" smtClean="0"/>
              <a:t>);</a:t>
            </a:r>
          </a:p>
          <a:p>
            <a:pPr algn="just">
              <a:buFontTx/>
              <a:buChar char="-"/>
            </a:pPr>
            <a:r>
              <a:rPr lang="it-IT" dirty="0" smtClean="0"/>
              <a:t>Verifica del 2015 e relazione del 2019 da parte del CSM relativa all’anno 2018</a:t>
            </a:r>
          </a:p>
          <a:p>
            <a:pPr algn="just">
              <a:buFontTx/>
              <a:buChar char="-"/>
            </a:pPr>
            <a:r>
              <a:rPr lang="it-IT" dirty="0" smtClean="0"/>
              <a:t> Vi sono vari gare in corso per la reingegnerizzazione dei processi e dei SW</a:t>
            </a:r>
          </a:p>
        </p:txBody>
      </p:sp>
      <p:pic>
        <p:nvPicPr>
          <p:cNvPr id="6" name="Picture 2" descr="ilya-pavlov-87438.jpg   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6629"/>
            <a:ext cx="1728192" cy="9601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5378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9925"/>
            <a:ext cx="8229600" cy="1143000"/>
          </a:xfrm>
        </p:spPr>
        <p:txBody>
          <a:bodyPr/>
          <a:lstStyle/>
          <a:p>
            <a:r>
              <a:rPr lang="it-IT" dirty="0" smtClean="0"/>
              <a:t>Il processo telematico penale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43346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sz="1900" dirty="0" smtClean="0"/>
              <a:t>In fase sperimentale il PPT e la digitalizzazione (ci sono tre gare in corso e il progetto del regime transitorio)</a:t>
            </a:r>
          </a:p>
          <a:p>
            <a:pPr algn="just"/>
            <a:r>
              <a:rPr lang="it-IT" sz="1900" dirty="0" smtClean="0"/>
              <a:t>PEC: dal 15 </a:t>
            </a:r>
            <a:r>
              <a:rPr lang="it-IT" sz="1900" dirty="0"/>
              <a:t>dicembre </a:t>
            </a:r>
            <a:r>
              <a:rPr lang="it-IT" sz="1900" dirty="0" smtClean="0"/>
              <a:t>2014 nell'ambito </a:t>
            </a:r>
            <a:r>
              <a:rPr lang="it-IT" sz="1900" dirty="0"/>
              <a:t>delle </a:t>
            </a:r>
            <a:r>
              <a:rPr lang="it-IT" sz="1900" dirty="0" smtClean="0"/>
              <a:t>notificazioni la </a:t>
            </a:r>
            <a:r>
              <a:rPr lang="it-IT" sz="1900" dirty="0"/>
              <a:t>posta elettronica certificata è l'unico mezzo con il quale è possibile legittimamente provvedere a effettuare le notificazioni a persona diversa dall'imputato per i tribunali e le corti </a:t>
            </a:r>
            <a:r>
              <a:rPr lang="it-IT" sz="1900" dirty="0" smtClean="0"/>
              <a:t>d'appello </a:t>
            </a:r>
            <a:r>
              <a:rPr lang="it-IT" sz="1900" dirty="0"/>
              <a:t>a norma degli art. 148, comma 2- bis, 149, 150 e 151, comma 2, del codice di procedura penale</a:t>
            </a:r>
          </a:p>
          <a:p>
            <a:pPr algn="just"/>
            <a:r>
              <a:rPr lang="it-IT" sz="1900" dirty="0" smtClean="0"/>
              <a:t>Per </a:t>
            </a:r>
            <a:r>
              <a:rPr lang="it-IT" sz="1900" dirty="0"/>
              <a:t>la Cassazione, i </a:t>
            </a:r>
            <a:r>
              <a:rPr lang="it-IT" sz="1900" dirty="0" smtClean="0"/>
              <a:t>Giudici </a:t>
            </a:r>
            <a:r>
              <a:rPr lang="it-IT" sz="1900" dirty="0"/>
              <a:t>di pace, i tribunali e le procure per i minorenni e gli uffici di sorveglianza, invece, l'utilizzo della </a:t>
            </a:r>
            <a:r>
              <a:rPr lang="it-IT" sz="1900" dirty="0" smtClean="0"/>
              <a:t>PEC per </a:t>
            </a:r>
            <a:r>
              <a:rPr lang="it-IT" sz="1900" dirty="0"/>
              <a:t>le notifiche è subordinato all'adozione di decreti </a:t>
            </a:r>
            <a:r>
              <a:rPr lang="it-IT" sz="1900" dirty="0" smtClean="0"/>
              <a:t>ministeriali</a:t>
            </a:r>
          </a:p>
          <a:p>
            <a:pPr algn="just"/>
            <a:r>
              <a:rPr lang="it-IT" sz="1900" dirty="0" smtClean="0"/>
              <a:t>Si </a:t>
            </a:r>
            <a:r>
              <a:rPr lang="it-IT" sz="1900" dirty="0"/>
              <a:t>segnala una recente giurisprudenza (</a:t>
            </a:r>
            <a:r>
              <a:rPr lang="it-IT" sz="1900" dirty="0" err="1"/>
              <a:t>Cass</a:t>
            </a:r>
            <a:r>
              <a:rPr lang="it-IT" sz="1900" dirty="0"/>
              <a:t>. 6320/2017) che ritiene valide anche le notificazioni su iniziativa del difensore ex art. 152 c.p.p. effettuate via </a:t>
            </a:r>
            <a:r>
              <a:rPr lang="it-IT" sz="1900" dirty="0" smtClean="0"/>
              <a:t>PEC</a:t>
            </a:r>
          </a:p>
          <a:p>
            <a:pPr algn="just"/>
            <a:r>
              <a:rPr lang="it-IT" sz="1900" dirty="0"/>
              <a:t>Dal 1° gennaio 2019 è obbligatoria la trasmissione telematica dell’avviso di deposito della sentenza dal Tribunale alla Procura </a:t>
            </a:r>
            <a:r>
              <a:rPr lang="it-IT" sz="1900" dirty="0" smtClean="0"/>
              <a:t>generale, anche se al momento è una applicazione minima</a:t>
            </a:r>
          </a:p>
          <a:p>
            <a:pPr algn="just"/>
            <a:r>
              <a:rPr lang="it-IT" sz="2000" dirty="0"/>
              <a:t>Nel corso del 2018 si è provveduto a realizzare quanto previsto dal </a:t>
            </a:r>
            <a:r>
              <a:rPr lang="it-IT" sz="2000" b="1" dirty="0"/>
              <a:t>Decreto legislativo n. 216/2017</a:t>
            </a:r>
            <a:r>
              <a:rPr lang="it-IT" sz="2000" dirty="0"/>
              <a:t>, ed in particolare alla realizzazione dell’archivio riservato presso l’ufficio del pubblico ministero ai sensi dell’</a:t>
            </a:r>
            <a:r>
              <a:rPr lang="it-IT" sz="2000" b="1" dirty="0"/>
              <a:t>art. 269 codice di procedura </a:t>
            </a:r>
            <a:r>
              <a:rPr lang="it-IT" sz="2000" b="1" dirty="0" smtClean="0"/>
              <a:t>penale</a:t>
            </a:r>
          </a:p>
          <a:p>
            <a:pPr algn="just"/>
            <a:r>
              <a:rPr lang="it-IT" sz="2000" b="1" dirty="0" err="1" smtClean="0"/>
              <a:t>Multivideoconferenza</a:t>
            </a:r>
            <a:r>
              <a:rPr lang="it-IT" sz="2000" b="1" dirty="0" smtClean="0"/>
              <a:t>: </a:t>
            </a:r>
            <a:r>
              <a:rPr lang="it-IT" sz="2000" dirty="0" smtClean="0"/>
              <a:t>A </a:t>
            </a:r>
            <a:r>
              <a:rPr lang="it-IT" sz="2000" dirty="0"/>
              <a:t>seguito della modifica della competenza inizialmente previste dal D.M. 19 gennaio 2019 la Direzione generale per i sistemi informativi automatizzati sta diffondendo una nuova piattaforma di </a:t>
            </a:r>
            <a:r>
              <a:rPr lang="it-IT" sz="2000" dirty="0" err="1"/>
              <a:t>multivideoconferenza</a:t>
            </a:r>
            <a:r>
              <a:rPr lang="it-IT" sz="2000" dirty="0"/>
              <a:t> per sostituire ed ampliare il servizio già in essere, in ottemperanza alla </a:t>
            </a:r>
            <a:r>
              <a:rPr lang="it-IT" sz="2000" b="1" dirty="0"/>
              <a:t>L. n. 103/2017</a:t>
            </a:r>
            <a:r>
              <a:rPr lang="it-IT" sz="2000" dirty="0"/>
              <a:t>, che introduce il ricorso alla partecipazione a distanza per tutti i soggetti detenuti.</a:t>
            </a:r>
          </a:p>
          <a:p>
            <a:pPr algn="just"/>
            <a:endParaRPr lang="it-IT" sz="1900" dirty="0" smtClean="0"/>
          </a:p>
          <a:p>
            <a:endParaRPr lang="it-IT" sz="1900" dirty="0"/>
          </a:p>
          <a:p>
            <a:pPr algn="just"/>
            <a:endParaRPr lang="it-IT" sz="2400" dirty="0" smtClean="0"/>
          </a:p>
          <a:p>
            <a:pPr algn="just"/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392016" cy="365125"/>
          </a:xfrm>
        </p:spPr>
        <p:txBody>
          <a:bodyPr/>
          <a:lstStyle/>
          <a:p>
            <a:r>
              <a:rPr lang="it-IT" dirty="0" smtClean="0"/>
              <a:t>Avv. Federica </a:t>
            </a:r>
            <a:r>
              <a:rPr lang="it-IT" dirty="0" err="1" smtClean="0"/>
              <a:t>Federici</a:t>
            </a:r>
            <a:r>
              <a:rPr lang="it-IT" dirty="0" smtClean="0"/>
              <a:t> - Direttivo Azione Legale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95275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it-IT" dirty="0" smtClean="0"/>
              <a:t>Autorità ed Infrastrutture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392016" cy="365125"/>
          </a:xfrm>
        </p:spPr>
        <p:txBody>
          <a:bodyPr/>
          <a:lstStyle/>
          <a:p>
            <a:r>
              <a:rPr lang="it-IT" dirty="0" smtClean="0"/>
              <a:t>Avv. Federica </a:t>
            </a:r>
            <a:r>
              <a:rPr lang="it-IT" dirty="0" err="1" smtClean="0"/>
              <a:t>Federici</a:t>
            </a:r>
            <a:r>
              <a:rPr lang="it-IT" dirty="0" smtClean="0"/>
              <a:t> - Direttivo Azione Legale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74420" y="1124744"/>
            <a:ext cx="820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700" dirty="0" smtClean="0"/>
              <a:t>Il </a:t>
            </a:r>
            <a:r>
              <a:rPr lang="it-IT" sz="1700" dirty="0"/>
              <a:t>Processo Penale Telematico dipende dal Ministero della Giustizia e la sua realizzazione pratica è demandata alla sua Direzione generale dei sistemi informativi automatizzati – </a:t>
            </a:r>
            <a:r>
              <a:rPr lang="it-IT" sz="1700" dirty="0" smtClean="0"/>
              <a:t>DGSIA </a:t>
            </a:r>
          </a:p>
          <a:p>
            <a:pPr algn="just"/>
            <a:r>
              <a:rPr lang="it-IT" sz="1700" dirty="0" smtClean="0"/>
              <a:t>Si sta lavorando per una copertura normativa primaria e secondaria e per il regime transitorio al fine di elaborare una piattaforma che non sia solo una Banca Dati ed archivio ai fini della consultazione ed estrazione ma anche comunicazione </a:t>
            </a:r>
            <a:endParaRPr lang="it-IT" sz="1700" dirty="0"/>
          </a:p>
          <a:p>
            <a:pPr algn="just"/>
            <a:r>
              <a:rPr lang="it-IT" sz="1700" dirty="0"/>
              <a:t>Il sistema del Processo Penale Telematico si basa su SICP – Sistema Informativo della Cognizione Penale, SIES – Sistema integrato esecuzione sorveglianza, SIDNA – Sistema Informativo Direzione Nazionale Antimafia, TIAP – Trattamento Informatico Atti Processuali</a:t>
            </a:r>
            <a:r>
              <a:rPr lang="it-IT" sz="1700" dirty="0" smtClean="0"/>
              <a:t>.</a:t>
            </a:r>
            <a:r>
              <a:rPr lang="it-IT" sz="1700" b="1" dirty="0"/>
              <a:t> Il SICP  </a:t>
            </a:r>
            <a:r>
              <a:rPr lang="it-IT" sz="1700" dirty="0"/>
              <a:t>informatizzazione dei registri di cancelleria, che il Ministero della giustizia ha realizzato con la creazione del SICP - Sistema Informativo della Cognizione Penale.</a:t>
            </a:r>
          </a:p>
          <a:p>
            <a:pPr lvl="0" algn="just"/>
            <a:r>
              <a:rPr lang="it-IT" sz="1700" dirty="0"/>
              <a:t>il </a:t>
            </a:r>
            <a:r>
              <a:rPr lang="it-IT" sz="1700" b="1" dirty="0"/>
              <a:t>SIES</a:t>
            </a:r>
            <a:r>
              <a:rPr lang="it-IT" sz="1700" dirty="0"/>
              <a:t> - Sistema Integrato Esecuzione Sorveglianza</a:t>
            </a:r>
          </a:p>
          <a:p>
            <a:pPr lvl="0" algn="just"/>
            <a:r>
              <a:rPr lang="it-IT" sz="1700" dirty="0"/>
              <a:t>il </a:t>
            </a:r>
            <a:r>
              <a:rPr lang="it-IT" sz="1700" b="1" dirty="0"/>
              <a:t>SIAMM</a:t>
            </a:r>
            <a:r>
              <a:rPr lang="it-IT" sz="1700" dirty="0"/>
              <a:t>, relativo alle spese di giustizia e alla gestione del personale (vedi compensazione e liquidazioni)</a:t>
            </a:r>
          </a:p>
          <a:p>
            <a:pPr lvl="0" algn="just"/>
            <a:r>
              <a:rPr lang="it-IT" sz="1700" dirty="0"/>
              <a:t>il </a:t>
            </a:r>
            <a:r>
              <a:rPr lang="it-IT" sz="1700" b="1" dirty="0"/>
              <a:t>SIPPI</a:t>
            </a:r>
            <a:r>
              <a:rPr lang="it-IT" sz="1700" dirty="0"/>
              <a:t>, che è il sistema per le misure i prevenzione e che di recente è evoluto nel S.I.T. M.P.</a:t>
            </a:r>
          </a:p>
          <a:p>
            <a:pPr lvl="0" algn="just"/>
            <a:r>
              <a:rPr lang="it-IT" sz="1700" dirty="0"/>
              <a:t>il </a:t>
            </a:r>
            <a:r>
              <a:rPr lang="it-IT" sz="1700" b="1" dirty="0"/>
              <a:t>SIGMA</a:t>
            </a:r>
            <a:r>
              <a:rPr lang="it-IT" sz="1700" dirty="0"/>
              <a:t>, che il sistema degli uffici minorili civile e penale</a:t>
            </a:r>
          </a:p>
          <a:p>
            <a:pPr lvl="0" algn="just"/>
            <a:r>
              <a:rPr lang="it-IT" sz="1700" dirty="0"/>
              <a:t>il </a:t>
            </a:r>
            <a:r>
              <a:rPr lang="it-IT" sz="1700" b="1" dirty="0"/>
              <a:t>SNT</a:t>
            </a:r>
            <a:r>
              <a:rPr lang="it-IT" sz="1700" dirty="0"/>
              <a:t> - Sistema Notifiche Telematiche</a:t>
            </a:r>
          </a:p>
          <a:p>
            <a:pPr algn="just"/>
            <a:r>
              <a:rPr lang="it-IT" sz="1700" dirty="0"/>
              <a:t>il </a:t>
            </a:r>
            <a:r>
              <a:rPr lang="it-IT" sz="1700" b="1" dirty="0"/>
              <a:t>TIAP</a:t>
            </a:r>
            <a:r>
              <a:rPr lang="it-IT" sz="1700" dirty="0"/>
              <a:t> e l'</a:t>
            </a:r>
            <a:r>
              <a:rPr lang="it-IT" sz="1700" b="1" dirty="0"/>
              <a:t>AUROR@</a:t>
            </a:r>
            <a:r>
              <a:rPr lang="it-IT" sz="1700" dirty="0"/>
              <a:t>, che sono due gestori documentali</a:t>
            </a:r>
          </a:p>
          <a:p>
            <a:endParaRPr lang="it-IT" sz="24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085184"/>
            <a:ext cx="1611787" cy="12330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855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PPT per l’avvocato penalista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464024" cy="365125"/>
          </a:xfrm>
        </p:spPr>
        <p:txBody>
          <a:bodyPr/>
          <a:lstStyle/>
          <a:p>
            <a:r>
              <a:rPr lang="it-IT" dirty="0" smtClean="0"/>
              <a:t>Avv. Federica </a:t>
            </a:r>
            <a:r>
              <a:rPr lang="it-IT" dirty="0" err="1" smtClean="0"/>
              <a:t>Federici</a:t>
            </a:r>
            <a:r>
              <a:rPr lang="it-IT" dirty="0" smtClean="0"/>
              <a:t> - Direttivo Azione Legale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23528" y="1412776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600" i="1" dirty="0" smtClean="0"/>
          </a:p>
          <a:p>
            <a:r>
              <a:rPr lang="it-IT" sz="1600" i="1" dirty="0" smtClean="0"/>
              <a:t>Sotto </a:t>
            </a:r>
            <a:r>
              <a:rPr lang="it-IT" sz="1600" i="1" dirty="0"/>
              <a:t>l’aspetto dell’avvocato/utente</a:t>
            </a:r>
            <a:r>
              <a:rPr lang="it-IT" sz="1600" dirty="0" smtClean="0"/>
              <a:t>:</a:t>
            </a:r>
          </a:p>
          <a:p>
            <a:pPr marL="285750" indent="-285750" algn="just">
              <a:buFontTx/>
              <a:buChar char="-"/>
            </a:pPr>
            <a:r>
              <a:rPr lang="it-IT" sz="1600" dirty="0"/>
              <a:t>C</a:t>
            </a:r>
            <a:r>
              <a:rPr lang="it-IT" sz="1600" dirty="0" smtClean="0"/>
              <a:t>aratteristiche </a:t>
            </a:r>
            <a:r>
              <a:rPr lang="it-IT" sz="1600" dirty="0"/>
              <a:t>PPT </a:t>
            </a:r>
            <a:r>
              <a:rPr lang="it-IT" sz="1600" dirty="0" smtClean="0"/>
              <a:t>siano </a:t>
            </a:r>
            <a:r>
              <a:rPr lang="it-IT" sz="1600" dirty="0"/>
              <a:t>similari a quelle assicurate dal PCT, che si è in breve tempo dimostrato un utilissimo strumento tecnico che oggi ci consente di interagire con il giudice e con le altre parti del processo, operando da remoto nella comodità dello studio professionale e riducendo notevolmente le necessità di accesso fisico alle cancellerie e agli altri </a:t>
            </a:r>
            <a:r>
              <a:rPr lang="it-IT" sz="1600" dirty="0" smtClean="0"/>
              <a:t>uffici</a:t>
            </a:r>
          </a:p>
          <a:p>
            <a:pPr marL="285750" indent="-285750" algn="just">
              <a:buFontTx/>
              <a:buChar char="-"/>
            </a:pPr>
            <a:r>
              <a:rPr lang="it-IT" sz="1600" dirty="0" smtClean="0"/>
              <a:t>Accesso </a:t>
            </a:r>
            <a:r>
              <a:rPr lang="it-IT" sz="1600" i="1" dirty="0"/>
              <a:t>l’accesso </a:t>
            </a:r>
            <a:r>
              <a:rPr lang="it-IT" sz="1600" dirty="0"/>
              <a:t>agli atti e documenti del fascicolo </a:t>
            </a:r>
            <a:r>
              <a:rPr lang="it-IT" sz="1600" dirty="0" smtClean="0"/>
              <a:t>penale</a:t>
            </a:r>
          </a:p>
          <a:p>
            <a:pPr marL="285750" indent="-285750" algn="just">
              <a:buFontTx/>
              <a:buChar char="-"/>
            </a:pPr>
            <a:r>
              <a:rPr lang="it-IT" sz="1600" dirty="0" smtClean="0"/>
              <a:t>Poter effettuare notifiche </a:t>
            </a:r>
            <a:r>
              <a:rPr lang="it-IT" sz="1600" dirty="0"/>
              <a:t>e </a:t>
            </a:r>
            <a:r>
              <a:rPr lang="it-IT" sz="1600" dirty="0" smtClean="0"/>
              <a:t>deposito </a:t>
            </a:r>
            <a:r>
              <a:rPr lang="it-IT" sz="1600" dirty="0"/>
              <a:t>degli atti </a:t>
            </a:r>
            <a:r>
              <a:rPr lang="it-IT" sz="1600" dirty="0" smtClean="0"/>
              <a:t>(</a:t>
            </a:r>
            <a:r>
              <a:rPr lang="it-IT" sz="1600" dirty="0"/>
              <a:t>legge </a:t>
            </a:r>
            <a:r>
              <a:rPr lang="it-IT" sz="1600" b="1" dirty="0"/>
              <a:t>n. 53 del 1994</a:t>
            </a:r>
            <a:r>
              <a:rPr lang="it-IT" sz="1600" dirty="0"/>
              <a:t> («</a:t>
            </a:r>
            <a:r>
              <a:rPr lang="it-IT" sz="1600" i="1" dirty="0"/>
              <a:t>Facoltà di notificazioni di atti civili, amministrativi e stragiudiziali per gli avvocati e procuratori legali</a:t>
            </a:r>
            <a:r>
              <a:rPr lang="it-IT" sz="1600" dirty="0" smtClean="0"/>
              <a:t>»), </a:t>
            </a:r>
            <a:r>
              <a:rPr lang="it-IT" sz="1600" dirty="0"/>
              <a:t>che, nell’ammettere la possibilità di notifica a mezzo posta elettronica certificata per gli avvocati, al contempo limita tale possibilità agli «</a:t>
            </a:r>
            <a:r>
              <a:rPr lang="it-IT" sz="1600" i="1" dirty="0"/>
              <a:t>atti in materia civile, amministrativa e </a:t>
            </a:r>
            <a:r>
              <a:rPr lang="it-IT" sz="1600" i="1" dirty="0" smtClean="0"/>
              <a:t>stragiudiziale</a:t>
            </a:r>
          </a:p>
          <a:p>
            <a:pPr marL="285750" indent="-285750" algn="just">
              <a:buFontTx/>
              <a:buChar char="-"/>
            </a:pPr>
            <a:r>
              <a:rPr lang="it-IT" sz="1600" dirty="0"/>
              <a:t>Tracciabilità, assegnazione automatica dei processi, fruizione automatica dei dati in tempo </a:t>
            </a:r>
            <a:r>
              <a:rPr lang="it-IT" sz="1600" dirty="0" smtClean="0"/>
              <a:t>reale</a:t>
            </a:r>
          </a:p>
          <a:p>
            <a:pPr marL="285750" indent="-285750" algn="just">
              <a:buFontTx/>
              <a:buChar char="-"/>
            </a:pPr>
            <a:r>
              <a:rPr lang="it-IT" sz="1600" dirty="0" smtClean="0"/>
              <a:t>Circolarità </a:t>
            </a:r>
            <a:r>
              <a:rPr lang="it-IT" sz="1600" dirty="0"/>
              <a:t>della “informazione giudiziaria”, superando il sistema “registro- centrico” e “documento-centrico</a:t>
            </a:r>
            <a:r>
              <a:rPr lang="it-IT" sz="1600" dirty="0" smtClean="0"/>
              <a:t>”</a:t>
            </a:r>
          </a:p>
          <a:p>
            <a:pPr marL="285750" indent="-285750" algn="just">
              <a:buFontTx/>
              <a:buChar char="-"/>
            </a:pPr>
            <a:r>
              <a:rPr lang="it-IT" sz="1600" dirty="0" smtClean="0"/>
              <a:t>Deposito sentenze</a:t>
            </a:r>
          </a:p>
          <a:p>
            <a:pPr marL="285750" indent="-285750" algn="just">
              <a:buFontTx/>
              <a:buChar char="-"/>
            </a:pPr>
            <a:r>
              <a:rPr lang="it-IT" sz="1600" dirty="0" smtClean="0"/>
              <a:t>Interazione e non solo destinatari/fruitori ma anche interlocutori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355" y="443711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72493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ULTIME NOVITA’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92016" cy="365125"/>
          </a:xfrm>
        </p:spPr>
        <p:txBody>
          <a:bodyPr/>
          <a:lstStyle/>
          <a:p>
            <a:r>
              <a:rPr lang="it-IT" dirty="0" smtClean="0"/>
              <a:t>Avv. Federica </a:t>
            </a:r>
            <a:r>
              <a:rPr lang="it-IT" dirty="0" err="1" smtClean="0"/>
              <a:t>Federici</a:t>
            </a:r>
            <a:r>
              <a:rPr lang="it-IT" dirty="0" smtClean="0"/>
              <a:t> - Direttivo Azione Legale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412776"/>
            <a:ext cx="81369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Sulla formula </a:t>
            </a:r>
            <a:r>
              <a:rPr lang="it-IT" sz="1600" dirty="0" smtClean="0"/>
              <a:t>esecutiva digitale: </a:t>
            </a:r>
            <a:r>
              <a:rPr lang="it-IT" sz="1600" dirty="0" smtClean="0">
                <a:hlinkClick r:id="rId2"/>
              </a:rPr>
              <a:t>https://www.ordineavvocatiroma.it/protocollo-di-intesa-per-lindividuazione-delle-modalita-di-richiesta-e-rilascio-dei-titoli-esecutivi</a:t>
            </a:r>
            <a:r>
              <a:rPr lang="it-IT" sz="1600" dirty="0" smtClean="0">
                <a:hlinkClick r:id="rId2"/>
              </a:rPr>
              <a:t>/</a:t>
            </a:r>
            <a:endParaRPr lang="it-IT" sz="1600" dirty="0" smtClean="0"/>
          </a:p>
          <a:p>
            <a:endParaRPr lang="it-IT" sz="1600" dirty="0" smtClean="0"/>
          </a:p>
          <a:p>
            <a:r>
              <a:rPr lang="it-IT" sz="1600" dirty="0" smtClean="0"/>
              <a:t>Sul processo penale telematico utile guida all’accesso</a:t>
            </a:r>
            <a:r>
              <a:rPr lang="it-IT" sz="1600" dirty="0" smtClean="0"/>
              <a:t>: </a:t>
            </a:r>
            <a:r>
              <a:rPr lang="it-IT" sz="1600" dirty="0" smtClean="0">
                <a:hlinkClick r:id="rId3"/>
              </a:rPr>
              <a:t>http</a:t>
            </a:r>
            <a:r>
              <a:rPr lang="it-IT" sz="1600" dirty="0" smtClean="0">
                <a:hlinkClick r:id="rId3"/>
              </a:rPr>
              <a:t>://www.fiif.it/</a:t>
            </a:r>
            <a:endParaRPr lang="it-IT" sz="1600" dirty="0" smtClean="0"/>
          </a:p>
          <a:p>
            <a:endParaRPr lang="it-IT" sz="1600" dirty="0" smtClean="0"/>
          </a:p>
          <a:p>
            <a:r>
              <a:rPr lang="it-IT" sz="1600" dirty="0" smtClean="0"/>
              <a:t>Portale deposito atti penali: il </a:t>
            </a:r>
            <a:r>
              <a:rPr lang="it-IT" sz="1600" dirty="0" smtClean="0"/>
              <a:t>Manuale </a:t>
            </a:r>
            <a:r>
              <a:rPr lang="it-IT" sz="1600" dirty="0" smtClean="0">
                <a:hlinkClick r:id="rId4"/>
              </a:rPr>
              <a:t>https://www.ordineavvocatiroma.it/emergenza-coronavirus</a:t>
            </a:r>
            <a:r>
              <a:rPr lang="it-IT" sz="1600" dirty="0" smtClean="0">
                <a:hlinkClick r:id="rId4"/>
              </a:rPr>
              <a:t>/</a:t>
            </a:r>
            <a:r>
              <a:rPr lang="it-IT" sz="1600" dirty="0" smtClean="0"/>
              <a:t> </a:t>
            </a:r>
          </a:p>
          <a:p>
            <a:endParaRPr lang="it-IT" sz="1600" dirty="0" smtClean="0"/>
          </a:p>
          <a:p>
            <a:r>
              <a:rPr lang="it-IT" sz="1600" dirty="0" smtClean="0">
                <a:hlinkClick r:id="rId4"/>
              </a:rPr>
              <a:t>https://www.ordineavvocatiroma.it/emergenza-coronavirus</a:t>
            </a:r>
            <a:r>
              <a:rPr lang="it-IT" sz="1600" dirty="0" smtClean="0">
                <a:hlinkClick r:id="rId4"/>
              </a:rPr>
              <a:t>/</a:t>
            </a:r>
            <a:r>
              <a:rPr lang="it-IT" sz="1600" dirty="0" smtClean="0"/>
              <a:t> </a:t>
            </a:r>
          </a:p>
          <a:p>
            <a:endParaRPr lang="it-IT" sz="1600" dirty="0" smtClean="0"/>
          </a:p>
          <a:p>
            <a:pPr>
              <a:buNone/>
            </a:pPr>
            <a:r>
              <a:rPr lang="it-IT" sz="1600" dirty="0" smtClean="0"/>
              <a:t>Altre fonti</a:t>
            </a:r>
          </a:p>
          <a:p>
            <a:r>
              <a:rPr lang="it-IT" sz="1600" u="sng" dirty="0" smtClean="0">
                <a:hlinkClick r:id="rId5"/>
              </a:rPr>
              <a:t>http://www.jusdicere.it/Ragionando/</a:t>
            </a:r>
            <a:r>
              <a:rPr lang="it-IT" sz="1600" u="sng" dirty="0" err="1" smtClean="0">
                <a:hlinkClick r:id="rId5"/>
              </a:rPr>
              <a:t>wp-content</a:t>
            </a:r>
            <a:r>
              <a:rPr lang="it-IT" sz="1600" u="sng" dirty="0" smtClean="0">
                <a:hlinkClick r:id="rId5"/>
              </a:rPr>
              <a:t>/</a:t>
            </a:r>
            <a:r>
              <a:rPr lang="it-IT" sz="1600" u="sng" dirty="0" err="1" smtClean="0">
                <a:hlinkClick r:id="rId5"/>
              </a:rPr>
              <a:t>uploads</a:t>
            </a:r>
            <a:r>
              <a:rPr lang="it-IT" sz="1600" u="sng" dirty="0" smtClean="0">
                <a:hlinkClick r:id="rId5"/>
              </a:rPr>
              <a:t>/2018/02/20_09_17_introduzione_al_PPT_Daniele_Carlino.pdf</a:t>
            </a:r>
            <a:endParaRPr lang="it-IT" sz="1600" dirty="0" smtClean="0"/>
          </a:p>
          <a:p>
            <a:r>
              <a:rPr lang="it-IT" sz="1600" u="sng" dirty="0" smtClean="0">
                <a:hlinkClick r:id="rId6"/>
              </a:rPr>
              <a:t>http://www.associazionenazionaleforense.it/</a:t>
            </a:r>
            <a:r>
              <a:rPr lang="it-IT" sz="1600" u="sng" dirty="0" err="1" smtClean="0">
                <a:hlinkClick r:id="rId6"/>
              </a:rPr>
              <a:t>wp-content</a:t>
            </a:r>
            <a:r>
              <a:rPr lang="it-IT" sz="1600" u="sng" dirty="0" smtClean="0">
                <a:hlinkClick r:id="rId6"/>
              </a:rPr>
              <a:t>/</a:t>
            </a:r>
            <a:r>
              <a:rPr lang="it-IT" sz="1600" u="sng" dirty="0" err="1" smtClean="0">
                <a:hlinkClick r:id="rId6"/>
              </a:rPr>
              <a:t>uploads</a:t>
            </a:r>
            <a:r>
              <a:rPr lang="it-IT" sz="1600" u="sng" dirty="0" smtClean="0">
                <a:hlinkClick r:id="rId6"/>
              </a:rPr>
              <a:t>/2019/03/</a:t>
            </a:r>
            <a:r>
              <a:rPr lang="it-IT" sz="1600" u="sng" dirty="0" err="1" smtClean="0">
                <a:hlinkClick r:id="rId6"/>
              </a:rPr>
              <a:t>2019-3-10-deliberato-CN-ANF-su-processo-penale.pdf</a:t>
            </a:r>
            <a:endParaRPr lang="it-IT" sz="1600" dirty="0" smtClean="0"/>
          </a:p>
          <a:p>
            <a:r>
              <a:rPr lang="it-IT" sz="1600" u="sng" dirty="0" smtClean="0">
                <a:hlinkClick r:id="rId7"/>
              </a:rPr>
              <a:t>http://ilpenalista.it/system/files/articoli/allegati/CSM%2C%20Delibera%209%20gennaio%202019%2C%20Giustizia%20penale%20telematica.pdf</a:t>
            </a:r>
            <a:endParaRPr lang="it-IT" sz="1600" dirty="0" smtClean="0"/>
          </a:p>
          <a:p>
            <a:r>
              <a:rPr lang="it-IT" sz="1600" u="sng" dirty="0" smtClean="0">
                <a:hlinkClick r:id="rId8"/>
              </a:rPr>
              <a:t>http://www.cortedicassazione.it/</a:t>
            </a:r>
            <a:r>
              <a:rPr lang="it-IT" sz="1600" u="sng" dirty="0" err="1" smtClean="0">
                <a:hlinkClick r:id="rId8"/>
              </a:rPr>
              <a:t>cassazione-resources</a:t>
            </a:r>
            <a:r>
              <a:rPr lang="it-IT" sz="1600" u="sng" dirty="0" smtClean="0">
                <a:hlinkClick r:id="rId8"/>
              </a:rPr>
              <a:t>/</a:t>
            </a:r>
            <a:r>
              <a:rPr lang="it-IT" sz="1600" u="sng" dirty="0" err="1" smtClean="0">
                <a:hlinkClick r:id="rId8"/>
              </a:rPr>
              <a:t>resources</a:t>
            </a:r>
            <a:r>
              <a:rPr lang="it-IT" sz="1600" u="sng" dirty="0" smtClean="0">
                <a:hlinkClick r:id="rId8"/>
              </a:rPr>
              <a:t>/</a:t>
            </a:r>
            <a:r>
              <a:rPr lang="it-IT" sz="1600" u="sng" dirty="0" err="1" smtClean="0">
                <a:hlinkClick r:id="rId8"/>
              </a:rPr>
              <a:t>cms</a:t>
            </a:r>
            <a:r>
              <a:rPr lang="it-IT" sz="1600" u="sng" dirty="0" smtClean="0">
                <a:hlinkClick r:id="rId8"/>
              </a:rPr>
              <a:t>/</a:t>
            </a:r>
            <a:r>
              <a:rPr lang="it-IT" sz="1600" u="sng" dirty="0" err="1" smtClean="0">
                <a:hlinkClick r:id="rId8"/>
              </a:rPr>
              <a:t>documents</a:t>
            </a:r>
            <a:r>
              <a:rPr lang="it-IT" sz="1600" u="sng" dirty="0" smtClean="0">
                <a:hlinkClick r:id="rId8"/>
              </a:rPr>
              <a:t>/brochure_02_04_2019_.pdf</a:t>
            </a:r>
            <a:endParaRPr lang="it-IT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Altre aree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Le </a:t>
            </a:r>
            <a:r>
              <a:rPr lang="it-IT" sz="2000" dirty="0" err="1" smtClean="0"/>
              <a:t>App</a:t>
            </a:r>
            <a:r>
              <a:rPr lang="it-IT" sz="2000" dirty="0" smtClean="0"/>
              <a:t> e Banche Dati negli </a:t>
            </a:r>
            <a:r>
              <a:rPr lang="it-IT" sz="2000" dirty="0" err="1" smtClean="0"/>
              <a:t>smartphone</a:t>
            </a:r>
            <a:r>
              <a:rPr lang="it-IT" sz="2000" dirty="0" smtClean="0"/>
              <a:t> e dispositivi portatili</a:t>
            </a:r>
            <a:endParaRPr lang="it-IT" sz="2000" dirty="0" smtClean="0"/>
          </a:p>
          <a:p>
            <a:r>
              <a:rPr lang="it-IT" sz="2000" dirty="0" smtClean="0"/>
              <a:t>Art. 335 </a:t>
            </a:r>
            <a:r>
              <a:rPr lang="it-IT" sz="2000" dirty="0" smtClean="0"/>
              <a:t>c.p.p.</a:t>
            </a:r>
          </a:p>
          <a:p>
            <a:r>
              <a:rPr lang="it-IT" sz="2000" dirty="0" smtClean="0"/>
              <a:t>Art. 415bis </a:t>
            </a:r>
            <a:r>
              <a:rPr lang="it-IT" sz="2000" dirty="0" err="1" smtClean="0"/>
              <a:t>c.p.p.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r>
              <a:rPr lang="it-IT" sz="2000" dirty="0" smtClean="0"/>
              <a:t>Verbali trascrizioni udienze</a:t>
            </a:r>
          </a:p>
          <a:p>
            <a:r>
              <a:rPr lang="it-IT" sz="2000" dirty="0" smtClean="0"/>
              <a:t>La prova informatica</a:t>
            </a:r>
            <a:endParaRPr lang="it-IT" sz="2000" dirty="0" smtClean="0"/>
          </a:p>
          <a:p>
            <a:r>
              <a:rPr lang="it-IT" sz="2000" dirty="0" smtClean="0"/>
              <a:t>In particolare: le intercettazioni</a:t>
            </a:r>
          </a:p>
          <a:p>
            <a:r>
              <a:rPr lang="it-IT" sz="2000" dirty="0" smtClean="0"/>
              <a:t>La giustizia predittiva</a:t>
            </a:r>
          </a:p>
          <a:p>
            <a:r>
              <a:rPr lang="it-IT" sz="2000" dirty="0" smtClean="0"/>
              <a:t>La </a:t>
            </a:r>
            <a:r>
              <a:rPr lang="it-IT" sz="2000" dirty="0" smtClean="0"/>
              <a:t> liquidazione dei compensi (portale </a:t>
            </a:r>
            <a:r>
              <a:rPr lang="it-IT" sz="2000" dirty="0" err="1" smtClean="0"/>
              <a:t>S.I.A.M.M.</a:t>
            </a:r>
            <a:r>
              <a:rPr lang="it-IT" sz="2000" dirty="0" smtClean="0"/>
              <a:t>) e compensazione </a:t>
            </a:r>
            <a:r>
              <a:rPr lang="it-IT" sz="2000" dirty="0" smtClean="0"/>
              <a:t>delle spese di </a:t>
            </a:r>
            <a:r>
              <a:rPr lang="it-IT" sz="2000" dirty="0" smtClean="0"/>
              <a:t>giustizia </a:t>
            </a:r>
            <a:r>
              <a:rPr lang="it-IT" sz="2000" dirty="0" smtClean="0">
                <a:hlinkClick r:id="rId2"/>
              </a:rPr>
              <a:t>https://lsg.giustizia.it</a:t>
            </a:r>
            <a:r>
              <a:rPr lang="it-IT" sz="2000" dirty="0" smtClean="0">
                <a:hlinkClick r:id="rId2"/>
              </a:rPr>
              <a:t>/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>
              <a:buNone/>
            </a:pPr>
            <a:endParaRPr lang="it-IT" sz="1600" dirty="0" smtClean="0"/>
          </a:p>
          <a:p>
            <a:endParaRPr lang="it-IT" sz="1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392016" cy="365125"/>
          </a:xfrm>
        </p:spPr>
        <p:txBody>
          <a:bodyPr/>
          <a:lstStyle/>
          <a:p>
            <a:r>
              <a:rPr lang="it-IT" smtClean="0"/>
              <a:t>Avv. Federica Federici - Direttivo Azione Legale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269715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1362</Words>
  <Application>Microsoft Office PowerPoint</Application>
  <PresentationFormat>Presentazione su schermo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  L’AVVOCATO PENALE E IL DIGITALE</vt:lpstr>
      <vt:lpstr>Il processo telematico penale</vt:lpstr>
      <vt:lpstr>Fonti normative del PPT </vt:lpstr>
      <vt:lpstr>Il processo telematico penale</vt:lpstr>
      <vt:lpstr>Autorità ed Infrastrutture</vt:lpstr>
      <vt:lpstr>Il PPT per l’avvocato penalista</vt:lpstr>
      <vt:lpstr>ULTIME NOVITA’</vt:lpstr>
      <vt:lpstr>Altre aree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 federici</dc:creator>
  <cp:lastModifiedBy>Utente Windows</cp:lastModifiedBy>
  <cp:revision>18</cp:revision>
  <dcterms:created xsi:type="dcterms:W3CDTF">2019-06-02T09:01:04Z</dcterms:created>
  <dcterms:modified xsi:type="dcterms:W3CDTF">2020-12-06T11:19:36Z</dcterms:modified>
</cp:coreProperties>
</file>