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5" r:id="rId2"/>
  </p:sldMasterIdLst>
  <p:handoutMasterIdLst>
    <p:handoutMasterId r:id="rId22"/>
  </p:handoutMasterIdLst>
  <p:sldIdLst>
    <p:sldId id="332" r:id="rId3"/>
    <p:sldId id="326" r:id="rId4"/>
    <p:sldId id="328" r:id="rId5"/>
    <p:sldId id="329" r:id="rId6"/>
    <p:sldId id="333" r:id="rId7"/>
    <p:sldId id="336" r:id="rId8"/>
    <p:sldId id="337" r:id="rId9"/>
    <p:sldId id="334" r:id="rId10"/>
    <p:sldId id="258" r:id="rId11"/>
    <p:sldId id="310" r:id="rId12"/>
    <p:sldId id="314" r:id="rId13"/>
    <p:sldId id="330" r:id="rId14"/>
    <p:sldId id="315" r:id="rId15"/>
    <p:sldId id="331" r:id="rId16"/>
    <p:sldId id="325" r:id="rId17"/>
    <p:sldId id="335" r:id="rId18"/>
    <p:sldId id="318" r:id="rId19"/>
    <p:sldId id="338" r:id="rId20"/>
    <p:sldId id="283" r:id="rId21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34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65" autoAdjust="0"/>
    <p:restoredTop sz="96395" autoAdjust="0"/>
  </p:normalViewPr>
  <p:slideViewPr>
    <p:cSldViewPr snapToGrid="0">
      <p:cViewPr varScale="1">
        <p:scale>
          <a:sx n="144" d="100"/>
          <a:sy n="144" d="100"/>
        </p:scale>
        <p:origin x="252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2952" y="84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5A40F1B-0881-4631-9F26-9B957812C14F}" type="datetimeFigureOut">
              <a:rPr lang="it-IT"/>
              <a:pPr>
                <a:defRPr/>
              </a:pPr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B993540-F0E3-4FDE-8C17-1D58E028DD2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546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diritto 3"/>
          <p:cNvCxnSpPr/>
          <p:nvPr userDrawn="1"/>
        </p:nvCxnSpPr>
        <p:spPr>
          <a:xfrm>
            <a:off x="2643187" y="425829"/>
            <a:ext cx="6256456" cy="7973"/>
          </a:xfrm>
          <a:prstGeom prst="line">
            <a:avLst/>
          </a:prstGeom>
          <a:ln w="4127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C00000"/>
                </a:gs>
                <a:gs pos="83000">
                  <a:srgbClr val="A73439"/>
                </a:gs>
                <a:gs pos="100000">
                  <a:srgbClr val="A73439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/>
          <p:cNvCxnSpPr/>
          <p:nvPr userDrawn="1"/>
        </p:nvCxnSpPr>
        <p:spPr>
          <a:xfrm>
            <a:off x="237214" y="4745002"/>
            <a:ext cx="6256456" cy="7973"/>
          </a:xfrm>
          <a:prstGeom prst="line">
            <a:avLst/>
          </a:prstGeom>
          <a:ln w="4127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A73439"/>
                </a:gs>
                <a:gs pos="83000">
                  <a:srgbClr val="A73439"/>
                </a:gs>
                <a:gs pos="100000">
                  <a:srgbClr val="A73439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214" y="586590"/>
            <a:ext cx="6320749" cy="1790700"/>
          </a:xfrm>
        </p:spPr>
        <p:txBody>
          <a:bodyPr anchor="b">
            <a:normAutofit/>
          </a:bodyPr>
          <a:lstStyle>
            <a:lvl1pPr algn="ctr">
              <a:defRPr sz="36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214" y="2808658"/>
            <a:ext cx="6320749" cy="1241822"/>
          </a:xfrm>
        </p:spPr>
        <p:txBody>
          <a:bodyPr/>
          <a:lstStyle>
            <a:lvl1pPr marL="0" indent="0" algn="ctr">
              <a:buNone/>
              <a:defRPr sz="28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204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/>
          <p:cNvCxnSpPr/>
          <p:nvPr userDrawn="1"/>
        </p:nvCxnSpPr>
        <p:spPr>
          <a:xfrm>
            <a:off x="237214" y="4745002"/>
            <a:ext cx="6256456" cy="7973"/>
          </a:xfrm>
          <a:prstGeom prst="line">
            <a:avLst/>
          </a:prstGeom>
          <a:ln w="4127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A73439"/>
                </a:gs>
                <a:gs pos="83000">
                  <a:srgbClr val="A73439"/>
                </a:gs>
                <a:gs pos="100000">
                  <a:srgbClr val="A73439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/>
          <p:cNvCxnSpPr/>
          <p:nvPr userDrawn="1"/>
        </p:nvCxnSpPr>
        <p:spPr>
          <a:xfrm>
            <a:off x="2643187" y="803619"/>
            <a:ext cx="6256456" cy="7973"/>
          </a:xfrm>
          <a:prstGeom prst="line">
            <a:avLst/>
          </a:prstGeom>
          <a:ln w="4127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A73439"/>
                </a:gs>
                <a:gs pos="83000">
                  <a:srgbClr val="A73439"/>
                </a:gs>
                <a:gs pos="100000">
                  <a:srgbClr val="A73439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943" y="228368"/>
            <a:ext cx="7886700" cy="519112"/>
          </a:xfrm>
        </p:spPr>
        <p:txBody>
          <a:bodyPr>
            <a:normAutofit/>
          </a:bodyPr>
          <a:lstStyle>
            <a:lvl1pPr algn="r">
              <a:defRPr sz="2600" baseline="0">
                <a:solidFill>
                  <a:srgbClr val="A7343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214" y="867731"/>
            <a:ext cx="6320749" cy="3764992"/>
          </a:xfrm>
        </p:spPr>
        <p:txBody>
          <a:bodyPr/>
          <a:lstStyle>
            <a:lvl1pPr marL="269875" indent="-269875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>
            <a:lvl1pPr marL="0" indent="0">
              <a:buFont typeface="Courier New" panose="02070309020205020404" pitchFamily="49" charset="0"/>
              <a:buNone/>
              <a:defRPr sz="1200" baseline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5116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diritto 3"/>
          <p:cNvCxnSpPr/>
          <p:nvPr userDrawn="1"/>
        </p:nvCxnSpPr>
        <p:spPr>
          <a:xfrm>
            <a:off x="2643187" y="425829"/>
            <a:ext cx="6256456" cy="7973"/>
          </a:xfrm>
          <a:prstGeom prst="line">
            <a:avLst/>
          </a:prstGeom>
          <a:ln w="4127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C00000"/>
                </a:gs>
                <a:gs pos="83000">
                  <a:srgbClr val="A73439"/>
                </a:gs>
                <a:gs pos="100000">
                  <a:srgbClr val="A73439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/>
          <p:cNvCxnSpPr/>
          <p:nvPr userDrawn="1"/>
        </p:nvCxnSpPr>
        <p:spPr>
          <a:xfrm>
            <a:off x="237214" y="4745002"/>
            <a:ext cx="6256456" cy="7973"/>
          </a:xfrm>
          <a:prstGeom prst="line">
            <a:avLst/>
          </a:prstGeom>
          <a:ln w="4127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A73439"/>
                </a:gs>
                <a:gs pos="83000">
                  <a:srgbClr val="A73439"/>
                </a:gs>
                <a:gs pos="100000">
                  <a:srgbClr val="A73439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214" y="586590"/>
            <a:ext cx="6320749" cy="1790700"/>
          </a:xfrm>
        </p:spPr>
        <p:txBody>
          <a:bodyPr anchor="b">
            <a:normAutofit/>
          </a:bodyPr>
          <a:lstStyle>
            <a:lvl1pPr algn="ctr">
              <a:defRPr sz="36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214" y="2808658"/>
            <a:ext cx="6320749" cy="1241822"/>
          </a:xfrm>
        </p:spPr>
        <p:txBody>
          <a:bodyPr/>
          <a:lstStyle>
            <a:lvl1pPr marL="0" indent="0" algn="ctr">
              <a:buNone/>
              <a:defRPr sz="28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52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/>
          <p:cNvCxnSpPr/>
          <p:nvPr userDrawn="1"/>
        </p:nvCxnSpPr>
        <p:spPr>
          <a:xfrm>
            <a:off x="237214" y="4745002"/>
            <a:ext cx="6256456" cy="7973"/>
          </a:xfrm>
          <a:prstGeom prst="line">
            <a:avLst/>
          </a:prstGeom>
          <a:ln w="4127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A73439"/>
                </a:gs>
                <a:gs pos="83000">
                  <a:srgbClr val="A73439"/>
                </a:gs>
                <a:gs pos="100000">
                  <a:srgbClr val="A73439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/>
          <p:cNvCxnSpPr/>
          <p:nvPr userDrawn="1"/>
        </p:nvCxnSpPr>
        <p:spPr>
          <a:xfrm>
            <a:off x="2643187" y="803619"/>
            <a:ext cx="6256456" cy="7973"/>
          </a:xfrm>
          <a:prstGeom prst="line">
            <a:avLst/>
          </a:prstGeom>
          <a:ln w="4127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A73439"/>
                </a:gs>
                <a:gs pos="83000">
                  <a:srgbClr val="A73439"/>
                </a:gs>
                <a:gs pos="100000">
                  <a:srgbClr val="A73439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943" y="228368"/>
            <a:ext cx="7886700" cy="519112"/>
          </a:xfrm>
        </p:spPr>
        <p:txBody>
          <a:bodyPr>
            <a:normAutofit/>
          </a:bodyPr>
          <a:lstStyle>
            <a:lvl1pPr algn="r">
              <a:defRPr sz="2600" baseline="0">
                <a:solidFill>
                  <a:srgbClr val="A73439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214" y="867731"/>
            <a:ext cx="6320749" cy="3764992"/>
          </a:xfrm>
        </p:spPr>
        <p:txBody>
          <a:bodyPr/>
          <a:lstStyle>
            <a:lvl1pPr marL="269875" indent="-269875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>
            <a:lvl1pPr marL="0" indent="0">
              <a:buFont typeface="Courier New" panose="02070309020205020404" pitchFamily="49" charset="0"/>
              <a:buNone/>
              <a:defRPr sz="1200" baseline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995461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  <a:endParaRPr lang="en-US" altLang="it-IT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F64033-0292-4BE1-8078-39F6379914EC}" type="datetimeFigureOut">
              <a:rPr lang="it-IT"/>
              <a:pPr>
                <a:defRPr/>
              </a:pPr>
              <a:t>26/11/2024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899F32-685C-4F73-81CF-28959B0612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  <a:endParaRPr lang="en-US" altLang="it-IT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F64033-0292-4BE1-8078-39F6379914EC}" type="datetimeFigureOut">
              <a:rPr lang="it-IT"/>
              <a:pPr>
                <a:defRPr/>
              </a:pPr>
              <a:t>26/11/2024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899F32-685C-4F73-81CF-28959B0612EB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831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ctrTitle"/>
          </p:nvPr>
        </p:nvSpPr>
        <p:spPr>
          <a:xfrm>
            <a:off x="236538" y="587374"/>
            <a:ext cx="8653462" cy="2220913"/>
          </a:xfrm>
          <a:ln w="28575">
            <a:solidFill>
              <a:schemeClr val="tx1">
                <a:lumMod val="85000"/>
                <a:lumOff val="15000"/>
              </a:schemeClr>
            </a:solidFill>
          </a:ln>
        </p:spPr>
        <p:txBody>
          <a:bodyPr anchor="ctr">
            <a:normAutofit/>
          </a:bodyPr>
          <a:lstStyle/>
          <a:p>
            <a:pPr eaLnBrk="1" hangingPunct="1"/>
            <a:r>
              <a:rPr lang="it-IT" altLang="it-IT" sz="2800" u="sng" dirty="0">
                <a:solidFill>
                  <a:srgbClr val="A73439"/>
                </a:solidFill>
              </a:rPr>
              <a:t>SEMINARIO</a:t>
            </a:r>
            <a:br>
              <a:rPr lang="it-IT" altLang="it-IT" sz="2800" dirty="0"/>
            </a:br>
            <a:r>
              <a:rPr lang="it-IT" altLang="it-IT" sz="2800" dirty="0"/>
              <a:t>«La transazione fiscale alla luce del Decreto correttivo al CCII»</a:t>
            </a:r>
            <a:br>
              <a:rPr lang="it-IT" altLang="it-IT" sz="2800" dirty="0"/>
            </a:br>
            <a:r>
              <a:rPr lang="it-IT" altLang="it-IT" sz="2000" dirty="0"/>
              <a:t>Roma, 26 novembre 2024</a:t>
            </a:r>
            <a:endParaRPr lang="it-IT" altLang="it-IT" sz="2800" dirty="0"/>
          </a:p>
        </p:txBody>
      </p:sp>
      <p:sp>
        <p:nvSpPr>
          <p:cNvPr id="5123" name="Sottotitolo 2"/>
          <p:cNvSpPr>
            <a:spLocks noGrp="1"/>
          </p:cNvSpPr>
          <p:nvPr>
            <p:ph type="subTitle" idx="1"/>
          </p:nvPr>
        </p:nvSpPr>
        <p:spPr>
          <a:xfrm>
            <a:off x="236538" y="2808288"/>
            <a:ext cx="8653462" cy="1924579"/>
          </a:xfrm>
        </p:spPr>
        <p:txBody>
          <a:bodyPr/>
          <a:lstStyle/>
          <a:p>
            <a:pPr eaLnBrk="1" hangingPunct="1"/>
            <a:endParaRPr lang="it-IT" alt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it-IT" altLang="it-IT" dirty="0"/>
              <a:t>«L’attestazione di veridicità dei dati aziendali e fattibilità del Piano»</a:t>
            </a:r>
          </a:p>
          <a:p>
            <a:pPr eaLnBrk="1" hangingPunct="1">
              <a:lnSpc>
                <a:spcPct val="50000"/>
              </a:lnSpc>
            </a:pPr>
            <a:endParaRPr lang="it-IT" altLang="it-IT" sz="100" dirty="0"/>
          </a:p>
          <a:p>
            <a:pPr eaLnBrk="1" hangingPunct="1">
              <a:lnSpc>
                <a:spcPct val="50000"/>
              </a:lnSpc>
            </a:pPr>
            <a:r>
              <a:rPr lang="it-IT" altLang="it-IT" sz="2000" dirty="0"/>
              <a:t>Dott. Andrea Ciccioriccio</a:t>
            </a:r>
          </a:p>
          <a:p>
            <a:pPr eaLnBrk="1" hangingPunct="1">
              <a:lnSpc>
                <a:spcPct val="50000"/>
              </a:lnSpc>
            </a:pPr>
            <a:r>
              <a:rPr lang="it-IT" altLang="it-IT" sz="2000" i="1" dirty="0"/>
              <a:t>Dottore commercialista e revisore legale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7214" y="867731"/>
            <a:ext cx="8662311" cy="3764992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it-IT" dirty="0"/>
              <a:t>Per </a:t>
            </a:r>
            <a:r>
              <a:rPr lang="it-IT" b="1" dirty="0">
                <a:solidFill>
                  <a:srgbClr val="A73439"/>
                </a:solidFill>
              </a:rPr>
              <a:t>FATTIBILITA’</a:t>
            </a:r>
            <a:r>
              <a:rPr lang="it-IT" dirty="0"/>
              <a:t> del piano deve intendersi la sua realizzabilità, ossia la sua idoneità a condurre alla soluzione della crisi secondo le </a:t>
            </a:r>
            <a:r>
              <a:rPr lang="it-IT" b="1" dirty="0"/>
              <a:t>assunzioni</a:t>
            </a:r>
            <a:r>
              <a:rPr lang="it-IT" dirty="0"/>
              <a:t> contenute nel piano stesso, che devono quindi essere </a:t>
            </a:r>
            <a:r>
              <a:rPr lang="it-IT" b="1" dirty="0"/>
              <a:t>considerate probabili nella loro realizzazione</a:t>
            </a:r>
            <a:r>
              <a:rPr lang="it-IT" dirty="0"/>
              <a:t>.</a:t>
            </a:r>
          </a:p>
          <a:p>
            <a:pPr algn="just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it-IT" dirty="0"/>
              <a:t>Per verificare la fattibilità del piano si rende dunque necessario porre in essere due tipologie di verifiche aventi ad oggetto:</a:t>
            </a:r>
          </a:p>
          <a:p>
            <a:pPr algn="just" eaLnBrk="1" fontAlgn="auto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dirty="0"/>
              <a:t>la correttezza formale del modello di pianificazione;</a:t>
            </a:r>
          </a:p>
          <a:p>
            <a:pPr algn="just" eaLnBrk="1" fontAlgn="auto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dirty="0"/>
              <a:t>la </a:t>
            </a:r>
            <a:r>
              <a:rPr lang="it-IT" b="1" dirty="0"/>
              <a:t>realizzabilità</a:t>
            </a:r>
            <a:r>
              <a:rPr lang="it-IT" dirty="0"/>
              <a:t> sostanziale delle </a:t>
            </a:r>
            <a:r>
              <a:rPr lang="it-IT" b="1" dirty="0"/>
              <a:t>assunzioni</a:t>
            </a:r>
            <a:r>
              <a:rPr lang="it-IT" dirty="0"/>
              <a:t> alla base del piano.</a:t>
            </a:r>
          </a:p>
          <a:p>
            <a:pPr marL="0" indent="0" algn="just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it-IT" dirty="0"/>
              <a:t> </a:t>
            </a:r>
            <a:endParaRPr lang="it-IT" b="1" dirty="0">
              <a:solidFill>
                <a:srgbClr val="A73439"/>
              </a:solidFill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0300AB8A-790D-105B-CB5F-A754059EF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825" y="228600"/>
            <a:ext cx="7886700" cy="51911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dirty="0"/>
              <a:t>L’analisi di fattibilità del piano</a:t>
            </a:r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0A31433E-5968-2C01-BBA9-3D99EBA9C333}"/>
              </a:ext>
            </a:extLst>
          </p:cNvPr>
          <p:cNvSpPr/>
          <p:nvPr/>
        </p:nvSpPr>
        <p:spPr>
          <a:xfrm>
            <a:off x="2246244" y="3935894"/>
            <a:ext cx="523461" cy="596348"/>
          </a:xfrm>
          <a:prstGeom prst="rightArrow">
            <a:avLst/>
          </a:prstGeom>
          <a:solidFill>
            <a:srgbClr val="A734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A73439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7A78216-9546-F2B2-C414-E34F18CF5EF4}"/>
              </a:ext>
            </a:extLst>
          </p:cNvPr>
          <p:cNvSpPr txBox="1"/>
          <p:nvPr/>
        </p:nvSpPr>
        <p:spPr>
          <a:xfrm>
            <a:off x="2855845" y="3916016"/>
            <a:ext cx="3538330" cy="646331"/>
          </a:xfrm>
          <a:prstGeom prst="rect">
            <a:avLst/>
          </a:prstGeom>
          <a:noFill/>
          <a:ln w="19050">
            <a:solidFill>
              <a:srgbClr val="A73439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un piano è realizzabile se lo sono le assunzioni su cui si basa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205C3F-119B-16BE-A158-2F2FE80BD86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/>
          <a:p>
            <a:pPr eaLnBrk="1" hangingPunct="1"/>
            <a:r>
              <a:rPr lang="it-IT" altLang="it-IT" dirty="0"/>
              <a:t>L’attestazione di veridicità dei dati aziendali e fattibilità del Piano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689819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0300AB8A-790D-105B-CB5F-A754059EF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dirty="0"/>
              <a:t>L’analisi di fattibilità del piano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7214" y="867731"/>
            <a:ext cx="8662429" cy="3764992"/>
          </a:xfrm>
        </p:spPr>
        <p:txBody>
          <a:bodyPr rtlCol="0">
            <a:noAutofit/>
          </a:bodyPr>
          <a:lstStyle/>
          <a:p>
            <a:pPr algn="just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it-IT" dirty="0"/>
              <a:t>Per essere </a:t>
            </a:r>
            <a:r>
              <a:rPr lang="it-IT" b="1" dirty="0">
                <a:solidFill>
                  <a:srgbClr val="A73439"/>
                </a:solidFill>
              </a:rPr>
              <a:t>realizzabili</a:t>
            </a:r>
            <a:r>
              <a:rPr lang="it-IT" dirty="0"/>
              <a:t>, le assunzioni devono:</a:t>
            </a:r>
          </a:p>
          <a:p>
            <a:pPr lvl="1" algn="just" eaLnBrk="1" fontAlgn="auto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dirty="0"/>
              <a:t>essere </a:t>
            </a:r>
            <a:r>
              <a:rPr lang="it-IT" b="1" dirty="0"/>
              <a:t>compatibili</a:t>
            </a:r>
            <a:r>
              <a:rPr lang="it-IT" dirty="0"/>
              <a:t> con le caratteristiche e l’andamento dell’</a:t>
            </a:r>
            <a:r>
              <a:rPr lang="it-IT" b="1" dirty="0"/>
              <a:t>ambiente esterno </a:t>
            </a:r>
            <a:r>
              <a:rPr lang="it-IT" dirty="0"/>
              <a:t>(es. eventuali crescite nei ricavi devono essere coerenti con i tassi di crescita attesi del settore e con il posizionamento competitivo dell’impresa);</a:t>
            </a:r>
          </a:p>
          <a:p>
            <a:pPr lvl="1" algn="just" eaLnBrk="1" fontAlgn="auto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dirty="0"/>
              <a:t>essere </a:t>
            </a:r>
            <a:r>
              <a:rPr lang="it-IT" b="1" dirty="0"/>
              <a:t>internamente coerenti</a:t>
            </a:r>
            <a:r>
              <a:rPr lang="it-IT" dirty="0"/>
              <a:t>, sia dal punto di vista delle correlazioni tra variabili che da quello della disponibilità delle risorse (es. miglioramenti della produttività realistici e coerenti con i rendimenti tecnici delle immobilizzazioni e con i ritmi di lavoro del personale);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0AD10A4-90F2-A969-5A53-AEFF243EF6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/>
          <a:p>
            <a:pPr eaLnBrk="1" hangingPunct="1"/>
            <a:r>
              <a:rPr lang="it-IT" altLang="it-IT" dirty="0"/>
              <a:t>L’attestazione di veridicità dei dati aziendali e fattibilità del Piano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1878300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0300AB8A-790D-105B-CB5F-A754059EF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dirty="0"/>
              <a:t>L’analisi di fattibilità del piano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7214" y="867731"/>
            <a:ext cx="8662429" cy="3764992"/>
          </a:xfrm>
        </p:spPr>
        <p:txBody>
          <a:bodyPr rtlCol="0">
            <a:noAutofit/>
          </a:bodyPr>
          <a:lstStyle/>
          <a:p>
            <a:pPr lvl="1" algn="just" eaLnBrk="1" fontAlgn="auto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700" dirty="0"/>
              <a:t>avere un </a:t>
            </a:r>
            <a:r>
              <a:rPr lang="it-IT" sz="1700" b="1" dirty="0"/>
              <a:t>moderato grado di difficoltà nella realizzazione</a:t>
            </a:r>
            <a:r>
              <a:rPr lang="it-IT" sz="1700" dirty="0"/>
              <a:t>, tale che la loro realizzazione possa essere qualificata come </a:t>
            </a:r>
            <a:r>
              <a:rPr lang="it-IT" sz="1700" b="1" u="sng" dirty="0"/>
              <a:t>probabile</a:t>
            </a:r>
            <a:r>
              <a:rPr lang="it-IT" sz="1700" dirty="0"/>
              <a:t> e comunque che la loro valorizzazione sia la miglior stima (</a:t>
            </a:r>
            <a:r>
              <a:rPr lang="it-IT" sz="1700" i="1" dirty="0"/>
              <a:t>best estimate</a:t>
            </a:r>
            <a:r>
              <a:rPr lang="it-IT" sz="1700" dirty="0"/>
              <a:t>) degli eventi futuri, sulla base delle informazioni disponibili;</a:t>
            </a:r>
          </a:p>
          <a:p>
            <a:pPr lvl="1" algn="just" eaLnBrk="1" fontAlgn="auto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700" dirty="0"/>
              <a:t>essere </a:t>
            </a:r>
            <a:r>
              <a:rPr lang="it-IT" sz="1700" b="1" dirty="0"/>
              <a:t>supportate da elementi concreti </a:t>
            </a:r>
            <a:r>
              <a:rPr lang="it-IT" sz="1700" dirty="0"/>
              <a:t>che dimostrino già nel breve termine un’evoluzione coerente con il piano (es. un impegno vincolante di terzi quando il piano assuma circostanze specifiche quali nuova finanza o l’intervento di un acquirente per alcuni asset aziendali), e comunque condurre al riequilibrio economico-finanziario in un orizzonte temporale al massimo di 3-5 anni. </a:t>
            </a:r>
            <a:endParaRPr lang="it-IT" sz="1700" b="1" dirty="0">
              <a:solidFill>
                <a:srgbClr val="A73439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762668A-360F-1709-FE64-CE2427E86CE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/>
          <a:p>
            <a:pPr eaLnBrk="1" hangingPunct="1"/>
            <a:r>
              <a:rPr lang="it-IT" altLang="it-IT" dirty="0"/>
              <a:t>L’attestazione di veridicità dei dati aziendali e fattibilità del Piano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1885551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0300AB8A-790D-105B-CB5F-A754059EF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dirty="0"/>
              <a:t>L’analisi di fattibilità del piano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7214" y="867731"/>
            <a:ext cx="8662429" cy="3764992"/>
          </a:xfrm>
        </p:spPr>
        <p:txBody>
          <a:bodyPr rtlCol="0">
            <a:noAutofit/>
          </a:bodyPr>
          <a:lstStyle/>
          <a:p>
            <a:pPr algn="just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it-IT" dirty="0"/>
              <a:t>Il professionista attestatore è dunque chiamato a verificare che le </a:t>
            </a:r>
            <a:r>
              <a:rPr lang="it-IT" dirty="0">
                <a:solidFill>
                  <a:srgbClr val="A73439"/>
                </a:solidFill>
              </a:rPr>
              <a:t>assunzioni poste alla base del piano </a:t>
            </a:r>
            <a:r>
              <a:rPr lang="it-IT" dirty="0"/>
              <a:t>abbiano le seguenti caratteristiche:</a:t>
            </a:r>
          </a:p>
          <a:p>
            <a:pPr lvl="1" algn="just" eaLnBrk="1" fontAlgn="auto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2000" dirty="0"/>
              <a:t>sia </a:t>
            </a:r>
            <a:r>
              <a:rPr lang="it-IT" sz="2000" b="1" dirty="0"/>
              <a:t>probabile il loro realizzo</a:t>
            </a:r>
            <a:r>
              <a:rPr lang="it-IT" sz="2000" dirty="0"/>
              <a:t>, nel senso che le possibilità che l’assunzione effettivamente si verifichi siano maggiori di quelle che non si verifichi, anche in ipotetici scenari di </a:t>
            </a:r>
            <a:r>
              <a:rPr lang="it-IT" sz="2000" i="1" dirty="0"/>
              <a:t>stress test </a:t>
            </a:r>
            <a:r>
              <a:rPr lang="it-IT" sz="2000" dirty="0"/>
              <a:t>(c.d. </a:t>
            </a:r>
            <a:r>
              <a:rPr lang="it-IT" sz="2000" i="1" dirty="0" err="1"/>
              <a:t>sensitivity</a:t>
            </a:r>
            <a:r>
              <a:rPr lang="it-IT" sz="2000" i="1" dirty="0"/>
              <a:t> </a:t>
            </a:r>
            <a:r>
              <a:rPr lang="it-IT" sz="2000" i="1" dirty="0" err="1"/>
              <a:t>analysis</a:t>
            </a:r>
            <a:r>
              <a:rPr lang="it-IT" sz="2000" dirty="0"/>
              <a:t>)</a:t>
            </a:r>
          </a:p>
          <a:p>
            <a:pPr lvl="1" algn="just" eaLnBrk="1" fontAlgn="auto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2000" dirty="0"/>
              <a:t>siano fondate su </a:t>
            </a:r>
            <a:r>
              <a:rPr lang="it-IT" sz="2000" b="1" dirty="0"/>
              <a:t>elementi oggettivi e dimostrabili</a:t>
            </a:r>
            <a:r>
              <a:rPr lang="it-IT" sz="2000" dirty="0"/>
              <a:t>;</a:t>
            </a:r>
            <a:endParaRPr lang="it-IT" sz="2000" b="1" dirty="0"/>
          </a:p>
          <a:p>
            <a:pPr marL="342900" lvl="1" indent="0" algn="just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it-IT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4765DF9-AE23-B8E5-12F5-951E912C02E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/>
          <a:p>
            <a:pPr eaLnBrk="1" hangingPunct="1"/>
            <a:r>
              <a:rPr lang="it-IT" altLang="it-IT" dirty="0"/>
              <a:t>L’attestazione di veridicità dei dati aziendali e fattibilità del Piano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3794316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0300AB8A-790D-105B-CB5F-A754059EF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dirty="0"/>
              <a:t>L’analisi di fattibilità del piano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7214" y="867731"/>
            <a:ext cx="8662429" cy="3764992"/>
          </a:xfrm>
        </p:spPr>
        <p:txBody>
          <a:bodyPr rtlCol="0">
            <a:noAutofit/>
          </a:bodyPr>
          <a:lstStyle/>
          <a:p>
            <a:pPr lvl="1" algn="just" eaLnBrk="1" fontAlgn="auto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2000" dirty="0"/>
              <a:t>presentino </a:t>
            </a:r>
            <a:r>
              <a:rPr lang="it-IT" sz="2000" b="1" dirty="0"/>
              <a:t>evidenti elementi di discontinuità </a:t>
            </a:r>
            <a:r>
              <a:rPr lang="it-IT" sz="2000" dirty="0"/>
              <a:t>rispetto al passato ed alle cause che hanno condotto l’azienda in crisi (se non addirittura all’insolvenza);</a:t>
            </a:r>
          </a:p>
          <a:p>
            <a:pPr lvl="1" algn="just" eaLnBrk="1" fontAlgn="auto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2000" dirty="0"/>
              <a:t>appaiano </a:t>
            </a:r>
            <a:r>
              <a:rPr lang="it-IT" sz="2000" b="1" dirty="0"/>
              <a:t>idonee</a:t>
            </a:r>
            <a:r>
              <a:rPr lang="it-IT" sz="2000" dirty="0"/>
              <a:t>, tenuto conto della tipologia di crisi aziendale che interessa l’impresa (patrimoniale/economica/finanziaria), </a:t>
            </a:r>
            <a:r>
              <a:rPr lang="it-IT" sz="2000" b="1" dirty="0"/>
              <a:t>al raggiungimento del riequilibrio</a:t>
            </a:r>
            <a:r>
              <a:rPr lang="it-IT" sz="2000" dirty="0"/>
              <a:t>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4BB81AA-11EB-C1D0-0DB2-8F9C1E1610B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/>
          <a:p>
            <a:pPr eaLnBrk="1" hangingPunct="1"/>
            <a:r>
              <a:rPr lang="it-IT" altLang="it-IT" dirty="0"/>
              <a:t>L’attestazione di veridicità dei dati aziendali e fattibilità del Piano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495144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7214" y="867731"/>
            <a:ext cx="8662311" cy="3764992"/>
          </a:xfrm>
        </p:spPr>
        <p:txBody>
          <a:bodyPr rtlCol="0">
            <a:noAutofit/>
          </a:bodyPr>
          <a:lstStyle/>
          <a:p>
            <a:pPr algn="just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it-IT" sz="1500" dirty="0"/>
              <a:t>Oggetto di </a:t>
            </a:r>
            <a:r>
              <a:rPr lang="it-IT" sz="1500" b="1" dirty="0"/>
              <a:t>verifica</a:t>
            </a:r>
            <a:r>
              <a:rPr lang="it-IT" sz="1500" dirty="0"/>
              <a:t> da parte dell’attestatore sono dunque le assunzioni di piano in merito alle </a:t>
            </a:r>
            <a:r>
              <a:rPr lang="it-IT" sz="1500" b="1" dirty="0"/>
              <a:t>previsioni di sviluppo delle principali voci di ricavi e costi</a:t>
            </a:r>
            <a:r>
              <a:rPr lang="it-IT" sz="1500" dirty="0"/>
              <a:t>: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0300AB8A-790D-105B-CB5F-A754059EF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825" y="228600"/>
            <a:ext cx="7886700" cy="51911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dirty="0"/>
              <a:t>L’analisi di fattibilità del piano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737C2C2-9D10-077C-60A5-BDA65FA8716D}"/>
              </a:ext>
            </a:extLst>
          </p:cNvPr>
          <p:cNvSpPr/>
          <p:nvPr/>
        </p:nvSpPr>
        <p:spPr>
          <a:xfrm>
            <a:off x="2005757" y="1643025"/>
            <a:ext cx="2783659" cy="507258"/>
          </a:xfrm>
          <a:prstGeom prst="rect">
            <a:avLst/>
          </a:prstGeom>
          <a:solidFill>
            <a:schemeClr val="bg1"/>
          </a:solidFill>
          <a:ln w="28575">
            <a:solidFill>
              <a:srgbClr val="A734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Valutazione assunzioni</a:t>
            </a:r>
          </a:p>
        </p:txBody>
      </p:sp>
      <p:cxnSp>
        <p:nvCxnSpPr>
          <p:cNvPr id="6" name="Connettore 1 13">
            <a:extLst>
              <a:ext uri="{FF2B5EF4-FFF2-40B4-BE49-F238E27FC236}">
                <a16:creationId xmlns:a16="http://schemas.microsoft.com/office/drawing/2014/main" id="{1526B756-20B0-1863-1E64-9AD48232B2AB}"/>
              </a:ext>
            </a:extLst>
          </p:cNvPr>
          <p:cNvCxnSpPr>
            <a:cxnSpLocks/>
          </p:cNvCxnSpPr>
          <p:nvPr/>
        </p:nvCxnSpPr>
        <p:spPr>
          <a:xfrm flipH="1">
            <a:off x="1168299" y="2429474"/>
            <a:ext cx="4458576" cy="10722"/>
          </a:xfrm>
          <a:prstGeom prst="line">
            <a:avLst/>
          </a:prstGeom>
          <a:ln w="28575">
            <a:solidFill>
              <a:srgbClr val="A734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7">
            <a:extLst>
              <a:ext uri="{FF2B5EF4-FFF2-40B4-BE49-F238E27FC236}">
                <a16:creationId xmlns:a16="http://schemas.microsoft.com/office/drawing/2014/main" id="{17989B3D-EECF-9547-F5B2-7CF1CE803EA5}"/>
              </a:ext>
            </a:extLst>
          </p:cNvPr>
          <p:cNvSpPr/>
          <p:nvPr/>
        </p:nvSpPr>
        <p:spPr>
          <a:xfrm>
            <a:off x="237213" y="2724748"/>
            <a:ext cx="1862172" cy="507258"/>
          </a:xfrm>
          <a:prstGeom prst="rect">
            <a:avLst/>
          </a:prstGeom>
          <a:solidFill>
            <a:schemeClr val="bg1"/>
          </a:solidFill>
          <a:ln w="28575">
            <a:solidFill>
              <a:srgbClr val="A734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Ricavi attesi</a:t>
            </a:r>
          </a:p>
        </p:txBody>
      </p:sp>
      <p:cxnSp>
        <p:nvCxnSpPr>
          <p:cNvPr id="9" name="Connettore 1 15">
            <a:extLst>
              <a:ext uri="{FF2B5EF4-FFF2-40B4-BE49-F238E27FC236}">
                <a16:creationId xmlns:a16="http://schemas.microsoft.com/office/drawing/2014/main" id="{F769A9FC-8005-8D9F-64D6-641B758CBB1A}"/>
              </a:ext>
            </a:extLst>
          </p:cNvPr>
          <p:cNvCxnSpPr>
            <a:cxnSpLocks/>
          </p:cNvCxnSpPr>
          <p:nvPr/>
        </p:nvCxnSpPr>
        <p:spPr>
          <a:xfrm>
            <a:off x="1168299" y="2440196"/>
            <a:ext cx="1" cy="284552"/>
          </a:xfrm>
          <a:prstGeom prst="line">
            <a:avLst/>
          </a:prstGeom>
          <a:ln w="28575">
            <a:solidFill>
              <a:srgbClr val="A734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>
            <a:extLst>
              <a:ext uri="{FF2B5EF4-FFF2-40B4-BE49-F238E27FC236}">
                <a16:creationId xmlns:a16="http://schemas.microsoft.com/office/drawing/2014/main" id="{A8A6CF0E-E9BD-2FFE-07CE-0D2E45D5CE43}"/>
              </a:ext>
            </a:extLst>
          </p:cNvPr>
          <p:cNvSpPr/>
          <p:nvPr/>
        </p:nvSpPr>
        <p:spPr>
          <a:xfrm>
            <a:off x="4695790" y="2724748"/>
            <a:ext cx="1862172" cy="507258"/>
          </a:xfrm>
          <a:prstGeom prst="rect">
            <a:avLst/>
          </a:prstGeom>
          <a:solidFill>
            <a:schemeClr val="bg1"/>
          </a:solidFill>
          <a:ln w="28575">
            <a:solidFill>
              <a:srgbClr val="A734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 attesi</a:t>
            </a:r>
          </a:p>
        </p:txBody>
      </p:sp>
      <p:cxnSp>
        <p:nvCxnSpPr>
          <p:cNvPr id="15" name="Connettore 1 15">
            <a:extLst>
              <a:ext uri="{FF2B5EF4-FFF2-40B4-BE49-F238E27FC236}">
                <a16:creationId xmlns:a16="http://schemas.microsoft.com/office/drawing/2014/main" id="{80FF9917-E717-1664-E82F-A734573C65E4}"/>
              </a:ext>
            </a:extLst>
          </p:cNvPr>
          <p:cNvCxnSpPr>
            <a:cxnSpLocks/>
          </p:cNvCxnSpPr>
          <p:nvPr/>
        </p:nvCxnSpPr>
        <p:spPr>
          <a:xfrm>
            <a:off x="5626875" y="2429474"/>
            <a:ext cx="1" cy="284552"/>
          </a:xfrm>
          <a:prstGeom prst="line">
            <a:avLst/>
          </a:prstGeom>
          <a:ln w="28575">
            <a:solidFill>
              <a:srgbClr val="A734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15BB80C9-D14F-2E31-B9D4-07993AF89180}"/>
              </a:ext>
            </a:extLst>
          </p:cNvPr>
          <p:cNvCxnSpPr>
            <a:cxnSpLocks/>
          </p:cNvCxnSpPr>
          <p:nvPr/>
        </p:nvCxnSpPr>
        <p:spPr>
          <a:xfrm>
            <a:off x="3397587" y="2155644"/>
            <a:ext cx="1" cy="284552"/>
          </a:xfrm>
          <a:prstGeom prst="line">
            <a:avLst/>
          </a:prstGeom>
          <a:ln w="28575">
            <a:solidFill>
              <a:srgbClr val="A734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B40D836F-C429-64C0-F9B1-1E578E9788B7}"/>
              </a:ext>
            </a:extLst>
          </p:cNvPr>
          <p:cNvSpPr txBox="1"/>
          <p:nvPr/>
        </p:nvSpPr>
        <p:spPr>
          <a:xfrm>
            <a:off x="237213" y="3378141"/>
            <a:ext cx="2131308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050" dirty="0">
                <a:latin typeface="Arial" panose="020B0604020202020204" pitchFamily="34" charset="0"/>
                <a:cs typeface="Arial" panose="020B0604020202020204" pitchFamily="34" charset="0"/>
              </a:rPr>
              <a:t>Analisi dei risultati storici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050" dirty="0">
                <a:latin typeface="Arial" panose="020B0604020202020204" pitchFamily="34" charset="0"/>
                <a:cs typeface="Arial" panose="020B0604020202020204" pitchFamily="34" charset="0"/>
              </a:rPr>
              <a:t>Analisi fattori discontinuità con il recente passato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050" dirty="0">
                <a:latin typeface="Arial" panose="020B0604020202020204" pitchFamily="34" charset="0"/>
                <a:cs typeface="Arial" panose="020B0604020202020204" pitchFamily="34" charset="0"/>
              </a:rPr>
              <a:t>Trend del settore e previsioni congiunturali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050" dirty="0">
                <a:latin typeface="Arial" panose="020B0604020202020204" pitchFamily="34" charset="0"/>
                <a:cs typeface="Arial" panose="020B0604020202020204" pitchFamily="34" charset="0"/>
              </a:rPr>
              <a:t>Coerenza con capacità e struttura produttiva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3131E9D1-8C84-9EF7-6AFF-6A253F8BCB45}"/>
              </a:ext>
            </a:extLst>
          </p:cNvPr>
          <p:cNvSpPr txBox="1"/>
          <p:nvPr/>
        </p:nvSpPr>
        <p:spPr>
          <a:xfrm>
            <a:off x="4695790" y="3378141"/>
            <a:ext cx="21313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050" dirty="0">
                <a:latin typeface="Arial" panose="020B0604020202020204" pitchFamily="34" charset="0"/>
                <a:cs typeface="Arial" panose="020B0604020202020204" pitchFamily="34" charset="0"/>
              </a:rPr>
              <a:t>Analisi dei risultati storici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050" dirty="0">
                <a:latin typeface="Arial" panose="020B0604020202020204" pitchFamily="34" charset="0"/>
                <a:cs typeface="Arial" panose="020B0604020202020204" pitchFamily="34" charset="0"/>
              </a:rPr>
              <a:t>Analisi fattori discontinuità con il recente passato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050" dirty="0">
                <a:latin typeface="Arial" panose="020B0604020202020204" pitchFamily="34" charset="0"/>
                <a:cs typeface="Arial" panose="020B0604020202020204" pitchFamily="34" charset="0"/>
              </a:rPr>
              <a:t>Coerenza con le assunzioni reddituali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050" dirty="0">
                <a:latin typeface="Arial" panose="020B0604020202020204" pitchFamily="34" charset="0"/>
                <a:cs typeface="Arial" panose="020B0604020202020204" pitchFamily="34" charset="0"/>
              </a:rPr>
              <a:t>Impatto delle politiche di discontinuità e relativa sostenibilità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2935B93-6ACB-245A-C578-D3A36164EE2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/>
          <a:p>
            <a:pPr eaLnBrk="1" hangingPunct="1"/>
            <a:r>
              <a:rPr lang="it-IT" altLang="it-IT" dirty="0"/>
              <a:t>L’attestazione di veridicità dei dati aziendali e fattibilità del Piano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1092351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5AD76D-5DC0-C533-F16A-F8FE08770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BE08EF-625B-A517-BDC3-A2027D9C8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it-IT" dirty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bg1">
                    <a:lumMod val="65000"/>
                  </a:schemeClr>
                </a:solidFill>
              </a:rPr>
              <a:t>La veridicità dei dati aziendali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bg1">
                    <a:lumMod val="65000"/>
                  </a:schemeClr>
                </a:solidFill>
              </a:rPr>
              <a:t>La fattibilità del piano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/>
              <a:t>La «transazione fiscale»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5F6FE96-AC25-7E53-1659-C32F605992E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/>
          <a:p>
            <a:pPr eaLnBrk="1" hangingPunct="1"/>
            <a:r>
              <a:rPr lang="it-IT" altLang="it-IT" dirty="0"/>
              <a:t>L’attestazione di veridicità dei dati aziendali e fattibilità del Piano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2606632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F6528C7E-4646-51D1-98D4-58C9522C2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dirty="0"/>
              <a:t>La transazione fiscale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algn="just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endParaRPr lang="it-IT" dirty="0"/>
          </a:p>
          <a:p>
            <a:pPr algn="just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it-IT" dirty="0"/>
              <a:t>Per ciò che concerne la transazione fiscale, è poi necessario che venga attestato:</a:t>
            </a:r>
          </a:p>
          <a:p>
            <a:pPr lvl="1" algn="just" eaLnBrk="1" fontAlgn="auto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600" dirty="0"/>
              <a:t>Nell’</a:t>
            </a:r>
            <a:r>
              <a:rPr lang="it-IT" sz="1600" dirty="0">
                <a:solidFill>
                  <a:srgbClr val="A73439"/>
                </a:solidFill>
              </a:rPr>
              <a:t>accordo di ristrutturazione </a:t>
            </a:r>
            <a:r>
              <a:rPr lang="it-IT" sz="1600" dirty="0"/>
              <a:t>ex art. 57 CCII «l'attestazione del professionista indipendente di cui all'articolo 57, comma 4, relativamente ai crediti fiscali, previdenziali e assicurativi, ha ad oggetto anche la </a:t>
            </a:r>
            <a:r>
              <a:rPr lang="it-IT" sz="1600" b="1" dirty="0"/>
              <a:t>convenienza del trattamento proposto rispetto alla liquidazione giudiziale, se gli accordi hanno carattere liquidatorio</a:t>
            </a:r>
            <a:r>
              <a:rPr lang="it-IT" sz="1600" dirty="0"/>
              <a:t>, e la sussistenza di un </a:t>
            </a:r>
            <a:r>
              <a:rPr lang="it-IT" sz="1600" b="1" dirty="0"/>
              <a:t>trattamento non deteriore rispetto alla liquidazione giudiziale, quando è prevista la continuità dell'impresa</a:t>
            </a:r>
            <a:r>
              <a:rPr lang="it-IT" sz="1600" dirty="0"/>
              <a:t>» (art. 63, CCII)</a:t>
            </a:r>
          </a:p>
          <a:p>
            <a:pPr lvl="1" algn="just" eaLnBrk="1" fontAlgn="auto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it-IT" sz="16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8971630-BB90-298D-52B5-193F91F8B0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/>
          <a:p>
            <a:pPr eaLnBrk="1" hangingPunct="1"/>
            <a:r>
              <a:rPr lang="it-IT" altLang="it-IT" dirty="0"/>
              <a:t>L’attestazione di veridicità dei dati aziendali e fattibilità del Piano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4024638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DFBA51-D1AE-6640-AC24-8DABFF7E20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7676D70-05D7-9088-8C5D-3FE0DD869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dirty="0"/>
              <a:t>La transazione fiscale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370678-3D7C-40EE-C06E-7AF2484E0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214" y="867731"/>
            <a:ext cx="6320749" cy="1789330"/>
          </a:xfrm>
        </p:spPr>
        <p:txBody>
          <a:bodyPr rtlCol="0">
            <a:noAutofit/>
          </a:bodyPr>
          <a:lstStyle/>
          <a:p>
            <a:pPr lvl="1" algn="just" eaLnBrk="1" fontAlgn="auto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600" dirty="0"/>
              <a:t>Nel </a:t>
            </a:r>
            <a:r>
              <a:rPr lang="it-IT" sz="1600" dirty="0">
                <a:solidFill>
                  <a:srgbClr val="A73439"/>
                </a:solidFill>
              </a:rPr>
              <a:t>concordato preventivo </a:t>
            </a:r>
            <a:r>
              <a:rPr lang="it-IT" sz="1600" dirty="0"/>
              <a:t>ex art. 84 e ss. CCII «…se il piano ne prevede la soddisfazione in misura non inferiore a quella realizzabile, in ragione della collocazione preferenziale, sul ricavato in caso di liquidazione giudiziale, avuto riguardo al valore attribuibile ai beni o ai diritti sui quali sussiste la causa di prelazione, indicato nella relazione di </a:t>
            </a:r>
            <a:r>
              <a:rPr lang="it-IT" sz="1600" u="sng" dirty="0"/>
              <a:t>un</a:t>
            </a:r>
            <a:r>
              <a:rPr lang="it-IT" sz="1600" dirty="0"/>
              <a:t> professionista indipendente» (art. 88, co.1, CCII)</a:t>
            </a:r>
          </a:p>
          <a:p>
            <a:pPr lvl="1" algn="just" eaLnBrk="1" fontAlgn="auto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it-IT" sz="1500" dirty="0"/>
          </a:p>
          <a:p>
            <a:pPr lvl="1" algn="just" eaLnBrk="1" fontAlgn="auto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it-IT" sz="16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767A0A5-8B94-CF3D-89C1-3808891890E1}"/>
              </a:ext>
            </a:extLst>
          </p:cNvPr>
          <p:cNvSpPr txBox="1"/>
          <p:nvPr/>
        </p:nvSpPr>
        <p:spPr>
          <a:xfrm>
            <a:off x="417443" y="2571750"/>
            <a:ext cx="61405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0" algn="just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L'attestazione del professionista indipendente, relativamente ai crediti tributari e contributivi, ha ad oggetto anche, </a:t>
            </a:r>
            <a:r>
              <a:rPr lang="it-IT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nel concordato liquidatorio, la convenienza del trattamento proposto rispetto alla liquidazione giudiziale</a:t>
            </a: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 e, nel </a:t>
            </a:r>
            <a:r>
              <a:rPr lang="it-IT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concordato in continuità aziendale, la sussistenza di un trattamento non deteriore</a:t>
            </a:r>
            <a:r>
              <a:rPr lang="it-IT" sz="1600" i="1" dirty="0">
                <a:latin typeface="Arial" panose="020B0604020202020204" pitchFamily="34" charset="0"/>
                <a:cs typeface="Arial" panose="020B0604020202020204" pitchFamily="34" charset="0"/>
              </a:rPr>
              <a:t> dei medesimi crediti rispetto alla liquidazione giudiziale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» (art. 88, co.2, CCII)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9103FD2-B5B9-E892-D37B-28BD203402B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/>
          <a:p>
            <a:pPr eaLnBrk="1" hangingPunct="1"/>
            <a:r>
              <a:rPr lang="it-IT" altLang="it-IT" dirty="0"/>
              <a:t>L’attestazione di veridicità dei dati aziendali e fattibilità del Piano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3566538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11287" y="881615"/>
            <a:ext cx="6321425" cy="3763962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it-IT" sz="2000" dirty="0"/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it-IT" sz="4800" b="1" i="1" dirty="0">
              <a:solidFill>
                <a:srgbClr val="A73439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it-IT" sz="4800" b="1" i="1" dirty="0">
              <a:solidFill>
                <a:srgbClr val="A73439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it-IT" b="1" i="1" dirty="0">
              <a:solidFill>
                <a:srgbClr val="A73439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it-IT" sz="2400" b="1" dirty="0"/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it-IT" sz="2400" b="1" dirty="0">
                <a:solidFill>
                  <a:srgbClr val="A73439"/>
                </a:solidFill>
              </a:rPr>
              <a:t>Dott. Andrea Ciccioriccio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it-IT" sz="1400" i="1" dirty="0"/>
              <a:t>Dottore commercialista e revisore legale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it-IT" b="1" i="1" dirty="0">
              <a:solidFill>
                <a:srgbClr val="A73439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167" y="1157269"/>
            <a:ext cx="3999666" cy="2239813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2372706-E363-74D8-AAC6-7E74638C71F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/>
          <a:p>
            <a:pPr eaLnBrk="1" hangingPunct="1"/>
            <a:r>
              <a:rPr lang="it-IT" altLang="it-IT" dirty="0"/>
              <a:t>L’attestazione di veridicità dei dati aziendali e fattibilità del Piano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65216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794665-3132-4187-A8D8-EEDCC6083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La relazione di attestazione del piano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37B3B1-1809-482C-8D16-94A76DC8E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378" y="867731"/>
            <a:ext cx="8355265" cy="3764992"/>
          </a:xfrm>
        </p:spPr>
        <p:txBody>
          <a:bodyPr/>
          <a:lstStyle/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it-IT" b="1" dirty="0"/>
              <a:t>                         </a:t>
            </a:r>
            <a:r>
              <a:rPr lang="it-IT" b="1" u="sng" dirty="0"/>
              <a:t>LA FONTE NORMATIVA</a:t>
            </a:r>
            <a:endParaRPr lang="it-IT" dirty="0"/>
          </a:p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it-IT" dirty="0"/>
          </a:p>
          <a:p>
            <a:pPr marL="0" indent="0" algn="just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it-IT" dirty="0"/>
              <a:t>Art. 56, co.3, CCII (Piani attestati di risanamento): «</a:t>
            </a:r>
            <a:r>
              <a:rPr lang="it-IT" i="1" dirty="0"/>
              <a:t>un professionista indipendente deve attestare la veridicità dei dati aziendali e la </a:t>
            </a:r>
            <a:r>
              <a:rPr lang="it-IT" b="1" i="1" dirty="0"/>
              <a:t>fattibilità economica del piano</a:t>
            </a:r>
            <a:r>
              <a:rPr lang="it-IT" dirty="0"/>
              <a:t>»</a:t>
            </a:r>
          </a:p>
          <a:p>
            <a:pPr marL="0" indent="0" algn="just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it-IT" dirty="0"/>
              <a:t> Art. 57, co. 4, CCII (Accordi di ristrutturazione dei debiti): «</a:t>
            </a:r>
            <a:r>
              <a:rPr lang="it-IT" i="1" dirty="0"/>
              <a:t>un professionista indipendente deve attestare la veridicità dei dati aziendali e la </a:t>
            </a:r>
            <a:r>
              <a:rPr lang="it-IT" b="1" i="1" dirty="0"/>
              <a:t>fattibilità del piano</a:t>
            </a:r>
            <a:r>
              <a:rPr lang="it-IT" dirty="0"/>
              <a:t>»</a:t>
            </a:r>
          </a:p>
          <a:p>
            <a:pPr algn="just"/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B668360-23E0-48C4-8E47-BF3C8DDE36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2" y="1898588"/>
            <a:ext cx="278246" cy="278246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AFF8E9BC-E8AB-4E92-91CB-6C861AFF19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15" y="3207689"/>
            <a:ext cx="278246" cy="319281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79E349C0-68B5-4109-9523-C791D7EE6C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82" y="920480"/>
            <a:ext cx="1246001" cy="68530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328461B-5832-FAC7-CA1D-B61922E1FBF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/>
          <a:p>
            <a:pPr eaLnBrk="1" hangingPunct="1"/>
            <a:r>
              <a:rPr lang="it-IT" altLang="it-IT" dirty="0"/>
              <a:t>L’attestazione di veridicità dei dati aziendali e fattibilità del Piano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3244677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794665-3132-4187-A8D8-EEDCC6083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La relazione di attestazione del piano</a:t>
            </a:r>
            <a:endParaRPr lang="it-IT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A11E4CDC-3933-4FCD-8530-A98D243A0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83" y="867731"/>
            <a:ext cx="8383660" cy="3764992"/>
          </a:xfrm>
        </p:spPr>
        <p:txBody>
          <a:bodyPr/>
          <a:lstStyle/>
          <a:p>
            <a:pPr marL="0" indent="0" algn="just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it-IT" dirty="0"/>
              <a:t>Art. 62, co. 2, lett. d), CCII (Convenzione di moratoria): «</a:t>
            </a:r>
            <a:r>
              <a:rPr lang="it-IT" i="1" dirty="0"/>
              <a:t>un professionista indipendente, abbia attestato la veridicità dei dati aziendali, l’idoneità della convenzione a disciplinare provvisoriamente gli effetti della crisi, e la ricorrenza delle condizioni di cui alla lettera c)</a:t>
            </a:r>
            <a:r>
              <a:rPr lang="it-IT" dirty="0"/>
              <a:t>»</a:t>
            </a:r>
          </a:p>
          <a:p>
            <a:pPr marL="0" indent="0" algn="just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it-IT" dirty="0"/>
              <a:t> Art. 64-bis, co.3, CCII (Piano di ristrutturazione soggetto a omologazione): «</a:t>
            </a:r>
            <a:r>
              <a:rPr lang="it-IT" i="1" dirty="0"/>
              <a:t>un professionista indipendente attesta la veridicità dei dati aziendali e la </a:t>
            </a:r>
            <a:r>
              <a:rPr lang="it-IT" b="1" i="1" dirty="0"/>
              <a:t>fattibilità del piano</a:t>
            </a:r>
            <a:r>
              <a:rPr lang="it-IT" dirty="0"/>
              <a:t>»</a:t>
            </a:r>
          </a:p>
          <a:p>
            <a:pPr algn="just"/>
            <a:endParaRPr lang="it-IT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AE929CA9-39A0-474C-B52D-E0676D73D0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83" y="972924"/>
            <a:ext cx="291500" cy="291500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EAC001AE-814A-4D50-B53F-7156ED67A0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56" y="2895950"/>
            <a:ext cx="278246" cy="278246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3AAF791-0DFD-039F-3280-1CCE62E6871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/>
          <a:p>
            <a:pPr eaLnBrk="1" hangingPunct="1"/>
            <a:r>
              <a:rPr lang="it-IT" altLang="it-IT" dirty="0"/>
              <a:t>L’attestazione di veridicità dei dati aziendali e fattibilità del Piano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2507854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794665-3132-4187-A8D8-EEDCC6083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La relazione di attestazione del piano</a:t>
            </a:r>
            <a:endParaRPr lang="it-IT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A11E4CDC-3933-4FCD-8530-A98D243A0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83" y="867731"/>
            <a:ext cx="8383660" cy="3764992"/>
          </a:xfrm>
        </p:spPr>
        <p:txBody>
          <a:bodyPr/>
          <a:lstStyle/>
          <a:p>
            <a:pPr marL="0" indent="0" algn="just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it-IT" dirty="0"/>
              <a:t>Art. 87, co. 3, CCII (Concordato preventivo): «</a:t>
            </a:r>
            <a:r>
              <a:rPr lang="it-IT" i="1" dirty="0"/>
              <a:t>il debitore deposita, con la domanda, la relazione di un professionista indipendente, che attesti la veridicità dei dati aziendali e la </a:t>
            </a:r>
            <a:r>
              <a:rPr lang="it-IT" b="1" i="1" dirty="0"/>
              <a:t>fattibilità del piano</a:t>
            </a:r>
            <a:r>
              <a:rPr lang="it-IT" b="1" dirty="0"/>
              <a:t> </a:t>
            </a:r>
            <a:r>
              <a:rPr lang="it-IT" dirty="0"/>
              <a:t>[…]»</a:t>
            </a:r>
          </a:p>
          <a:p>
            <a:pPr algn="just"/>
            <a:endParaRPr lang="it-IT" dirty="0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EAC001AE-814A-4D50-B53F-7156ED67A0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78" y="943052"/>
            <a:ext cx="278246" cy="278246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DE07EC3-E2AF-87F2-E06E-FFFA4722C3B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/>
          <a:p>
            <a:pPr eaLnBrk="1" hangingPunct="1"/>
            <a:r>
              <a:rPr lang="it-IT" altLang="it-IT" dirty="0"/>
              <a:t>L’attestazione di veridicità dei dati aziendali e fattibilità del Piano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3161536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20D1EE-595C-5CAE-9FC4-456CDAFC7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it-IT" dirty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/>
              <a:t>La veridicità dei dati aziendali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bg1">
                    <a:lumMod val="65000"/>
                  </a:schemeClr>
                </a:solidFill>
              </a:rPr>
              <a:t>La fattibilità del piano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bg1">
                    <a:lumMod val="65000"/>
                  </a:schemeClr>
                </a:solidFill>
              </a:rPr>
              <a:t>La «transazione fiscale»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5B8E435-ABF4-CA74-4290-1295D07C795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/>
          <a:p>
            <a:pPr eaLnBrk="1" hangingPunct="1"/>
            <a:r>
              <a:rPr lang="it-IT" altLang="it-IT" dirty="0"/>
              <a:t>L’attestazione di veridicità dei dati aziendali e fattibilità del Piano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1806984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6557BE-0DA8-E349-7C58-6D3BCF97E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>
            <a:extLst>
              <a:ext uri="{FF2B5EF4-FFF2-40B4-BE49-F238E27FC236}">
                <a16:creationId xmlns:a16="http://schemas.microsoft.com/office/drawing/2014/main" id="{289D7FAD-3982-2A13-7192-47A3E4739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dirty="0"/>
              <a:t>L’analisi di veridicità dei dati aziendali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F42E76-E620-8BA1-3722-3A1A61058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214" y="867731"/>
            <a:ext cx="8662429" cy="3764992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it-IT" dirty="0"/>
              <a:t>L’attività del professionista attestatore prende le mosse dalla verifica dei dati aziendali (</a:t>
            </a:r>
            <a:r>
              <a:rPr lang="it-IT" u="sng" dirty="0"/>
              <a:t>e non dei soli dati contabili</a:t>
            </a:r>
            <a:r>
              <a:rPr lang="it-IT" dirty="0"/>
              <a:t>), in quanto preliminarmente necessaria ai fini dell’espressione di un giudizio circa la fattibilità economica del Piano         Una base dati non veritiera rende inattendibile il piano costruito su di essa e impedisce nella sostanza il giudizio sulla fattibilità di quest’ultimo</a:t>
            </a:r>
          </a:p>
          <a:p>
            <a:pPr algn="just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it-IT" dirty="0"/>
              <a:t>“Principi di attestazione dei Piani di risanamento” dell’Accademia Italiana di Economia Aziendale (AIDEA) e dell’Istituto di Ricerca dei Dottori Commercialisti e degli Esperti Contabili (IRDCEC), approvati dal Consiglio Nazionale dei Dottori Commercialisti ed Esperti Contabili: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62F0953-BDF0-DD89-837E-E256EA531B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/>
          <a:p>
            <a:pPr eaLnBrk="1" hangingPunct="1"/>
            <a:r>
              <a:rPr lang="it-IT" altLang="it-IT" dirty="0"/>
              <a:t>L’attestazione di veridicità dei dati aziendali e fattibilità del Piano</a:t>
            </a:r>
            <a:endParaRPr lang="en-US" altLang="it-IT" dirty="0"/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3C9760D8-E205-6C2B-4C9E-EB7F22E5C8F5}"/>
              </a:ext>
            </a:extLst>
          </p:cNvPr>
          <p:cNvSpPr/>
          <p:nvPr/>
        </p:nvSpPr>
        <p:spPr>
          <a:xfrm>
            <a:off x="3008245" y="1802296"/>
            <a:ext cx="589721" cy="404190"/>
          </a:xfrm>
          <a:prstGeom prst="rightArrow">
            <a:avLst/>
          </a:prstGeom>
          <a:solidFill>
            <a:srgbClr val="A734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A734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658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26B36C-9826-8AA0-0182-4EB6D0256F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>
            <a:extLst>
              <a:ext uri="{FF2B5EF4-FFF2-40B4-BE49-F238E27FC236}">
                <a16:creationId xmlns:a16="http://schemas.microsoft.com/office/drawing/2014/main" id="{08AC0AC7-5ACB-A5A2-2B98-C1E4F70F1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dirty="0"/>
              <a:t>L’analisi di veridicità dei dati aziendali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EF41BE-67D2-9F03-14B8-25186A32D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214" y="867731"/>
            <a:ext cx="8662429" cy="3764992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it-IT" dirty="0"/>
              <a:t>“Principi di attestazione dei Piani di risanamento”:</a:t>
            </a:r>
          </a:p>
          <a:p>
            <a:pPr lvl="1" algn="just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it-IT" dirty="0"/>
              <a:t>il livello di accertamento richiesto al professionista “</a:t>
            </a:r>
            <a:r>
              <a:rPr lang="it-IT" i="1" dirty="0"/>
              <a:t>debba essere necessariamente analitico e rigoroso</a:t>
            </a:r>
            <a:r>
              <a:rPr lang="it-IT" dirty="0"/>
              <a:t>”</a:t>
            </a:r>
          </a:p>
          <a:p>
            <a:pPr lvl="1" algn="just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it-IT" dirty="0"/>
              <a:t>“</a:t>
            </a:r>
            <a:r>
              <a:rPr lang="it-IT" i="1" dirty="0"/>
              <a:t>il giudizio sulla veridicità è una valutazione che riguarda il complessivo sistema di dati intorno ai quali è costruito il piano</a:t>
            </a:r>
            <a:r>
              <a:rPr lang="it-IT" dirty="0"/>
              <a:t>”</a:t>
            </a:r>
          </a:p>
          <a:p>
            <a:pPr lvl="1" algn="just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it-IT" dirty="0"/>
              <a:t>“</a:t>
            </a:r>
            <a:r>
              <a:rPr lang="it-IT" i="1" dirty="0"/>
              <a:t>in coerenza con i principi di revisione, l’Attestatore può svolgere controlli a campione</a:t>
            </a:r>
            <a:r>
              <a:rPr lang="it-IT" dirty="0"/>
              <a:t>”</a:t>
            </a:r>
          </a:p>
          <a:p>
            <a:pPr lvl="1" algn="just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it-IT" dirty="0"/>
              <a:t>“</a:t>
            </a:r>
            <a:r>
              <a:rPr lang="it-IT" i="1" dirty="0"/>
              <a:t>i dati da verificare non necessariamente sono tutti quelli contenuti o comunque da inserire nei bilanci, bensì quelli rilevanti per la formazione del Piano</a:t>
            </a:r>
            <a:r>
              <a:rPr lang="it-IT" dirty="0"/>
              <a:t>”</a:t>
            </a:r>
          </a:p>
          <a:p>
            <a:pPr lvl="1" algn="just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3BD6165-93BF-9480-C99B-D56583EFD9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/>
          <a:p>
            <a:pPr eaLnBrk="1" hangingPunct="1"/>
            <a:r>
              <a:rPr lang="it-IT" altLang="it-IT" dirty="0"/>
              <a:t>L’attestazione di veridicità dei dati aziendali e fattibilità del Piano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1362409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4E8155-70AC-9C36-9C48-CC846D3E63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0576BA-A4E0-17F6-5E8A-C2E85B2B4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it-IT" dirty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bg1">
                    <a:lumMod val="65000"/>
                  </a:schemeClr>
                </a:solidFill>
              </a:rPr>
              <a:t>La veridicità dei dati aziendali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/>
              <a:t>La fattibilità del piano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bg1">
                    <a:lumMod val="65000"/>
                  </a:schemeClr>
                </a:solidFill>
              </a:rPr>
              <a:t>La «transazione fiscale»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F104C79-EB9C-505E-787C-312745DA6BA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/>
          <a:p>
            <a:pPr eaLnBrk="1" hangingPunct="1"/>
            <a:r>
              <a:rPr lang="it-IT" altLang="it-IT" dirty="0"/>
              <a:t>L’attestazione di veridicità dei dati aziendali e fattibilità del Piano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3946930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>
            <a:extLst>
              <a:ext uri="{FF2B5EF4-FFF2-40B4-BE49-F238E27FC236}">
                <a16:creationId xmlns:a16="http://schemas.microsoft.com/office/drawing/2014/main" id="{220046C0-7B00-5B5D-81C4-8033064A9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dirty="0"/>
              <a:t>L’analisi di fattibilità del piano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7214" y="867731"/>
            <a:ext cx="8662429" cy="3764992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it-IT" dirty="0"/>
              <a:t>Il piano – e, conseguentemente, anche le rispettive assunzioni su cui esso si fonda – devono rispondere positivamente alla verifica finalizzata all’espressione del giudizio di </a:t>
            </a:r>
            <a:r>
              <a:rPr lang="it-IT" b="1" dirty="0">
                <a:solidFill>
                  <a:srgbClr val="A73439"/>
                </a:solidFill>
              </a:rPr>
              <a:t>FATTIBILITA’ </a:t>
            </a:r>
            <a:r>
              <a:rPr lang="it-IT" dirty="0"/>
              <a:t>di cui è onerato il professionista attestatore: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9EE0DE8-A6EA-F523-48C3-100A1B192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353" y="2458679"/>
            <a:ext cx="2724150" cy="16764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5508389-CA66-A50B-287B-6461F98784A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37213" y="4805723"/>
            <a:ext cx="6320749" cy="278246"/>
          </a:xfrm>
        </p:spPr>
        <p:txBody>
          <a:bodyPr/>
          <a:lstStyle/>
          <a:p>
            <a:pPr eaLnBrk="1" hangingPunct="1"/>
            <a:r>
              <a:rPr lang="it-IT" altLang="it-IT" dirty="0"/>
              <a:t>L’attestazione di veridicità dei dati aziendali e fattibilità del Piano</a:t>
            </a:r>
            <a:endParaRPr lang="en-US" alt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1672</TotalTime>
  <Words>1483</Words>
  <Application>Microsoft Office PowerPoint</Application>
  <PresentationFormat>Presentazione su schermo (16:9)</PresentationFormat>
  <Paragraphs>105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19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Wingdings</vt:lpstr>
      <vt:lpstr>Tema di Office</vt:lpstr>
      <vt:lpstr>1_Tema di Office</vt:lpstr>
      <vt:lpstr>SEMINARIO «La transazione fiscale alla luce del Decreto correttivo al CCII» Roma, 26 novembre 2024</vt:lpstr>
      <vt:lpstr>La relazione di attestazione del piano</vt:lpstr>
      <vt:lpstr>La relazione di attestazione del piano</vt:lpstr>
      <vt:lpstr>La relazione di attestazione del piano</vt:lpstr>
      <vt:lpstr>Presentazione standard di PowerPoint</vt:lpstr>
      <vt:lpstr>L’analisi di veridicità dei dati aziendali</vt:lpstr>
      <vt:lpstr>L’analisi di veridicità dei dati aziendali</vt:lpstr>
      <vt:lpstr>Presentazione standard di PowerPoint</vt:lpstr>
      <vt:lpstr>L’analisi di fattibilità del piano</vt:lpstr>
      <vt:lpstr>L’analisi di fattibilità del piano</vt:lpstr>
      <vt:lpstr>L’analisi di fattibilità del piano</vt:lpstr>
      <vt:lpstr>L’analisi di fattibilità del piano</vt:lpstr>
      <vt:lpstr>L’analisi di fattibilità del piano</vt:lpstr>
      <vt:lpstr>L’analisi di fattibilità del piano</vt:lpstr>
      <vt:lpstr>L’analisi di fattibilità del piano</vt:lpstr>
      <vt:lpstr>Presentazione standard di PowerPoint</vt:lpstr>
      <vt:lpstr>La transazione fiscale</vt:lpstr>
      <vt:lpstr>La transazione fiscale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 Valente</dc:creator>
  <cp:lastModifiedBy>Andrea Ciccioriccio</cp:lastModifiedBy>
  <cp:revision>199</cp:revision>
  <dcterms:created xsi:type="dcterms:W3CDTF">2019-05-16T11:13:29Z</dcterms:created>
  <dcterms:modified xsi:type="dcterms:W3CDTF">2024-11-26T11:39:58Z</dcterms:modified>
</cp:coreProperties>
</file>