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7"/>
  </p:notesMasterIdLst>
  <p:sldIdLst>
    <p:sldId id="256" r:id="rId2"/>
    <p:sldId id="437" r:id="rId3"/>
    <p:sldId id="433" r:id="rId4"/>
    <p:sldId id="497" r:id="rId5"/>
    <p:sldId id="413" r:id="rId6"/>
    <p:sldId id="414" r:id="rId7"/>
    <p:sldId id="415" r:id="rId8"/>
    <p:sldId id="434" r:id="rId9"/>
    <p:sldId id="423" r:id="rId10"/>
    <p:sldId id="445" r:id="rId11"/>
    <p:sldId id="446" r:id="rId12"/>
    <p:sldId id="447" r:id="rId13"/>
    <p:sldId id="448" r:id="rId14"/>
    <p:sldId id="490" r:id="rId15"/>
    <p:sldId id="449" r:id="rId16"/>
    <p:sldId id="450" r:id="rId17"/>
    <p:sldId id="493" r:id="rId18"/>
    <p:sldId id="495" r:id="rId19"/>
    <p:sldId id="386" r:id="rId20"/>
    <p:sldId id="424" r:id="rId21"/>
    <p:sldId id="494" r:id="rId22"/>
    <p:sldId id="488" r:id="rId23"/>
    <p:sldId id="373" r:id="rId24"/>
    <p:sldId id="374" r:id="rId25"/>
    <p:sldId id="440" r:id="rId26"/>
    <p:sldId id="442" r:id="rId27"/>
    <p:sldId id="376" r:id="rId28"/>
    <p:sldId id="443" r:id="rId29"/>
    <p:sldId id="496" r:id="rId30"/>
    <p:sldId id="421" r:id="rId31"/>
    <p:sldId id="422" r:id="rId32"/>
    <p:sldId id="441" r:id="rId33"/>
    <p:sldId id="478" r:id="rId34"/>
    <p:sldId id="479" r:id="rId35"/>
    <p:sldId id="480" r:id="rId36"/>
    <p:sldId id="427" r:id="rId37"/>
    <p:sldId id="428" r:id="rId38"/>
    <p:sldId id="272" r:id="rId39"/>
    <p:sldId id="429" r:id="rId40"/>
    <p:sldId id="369" r:id="rId41"/>
    <p:sldId id="298" r:id="rId42"/>
    <p:sldId id="498" r:id="rId43"/>
    <p:sldId id="444" r:id="rId44"/>
    <p:sldId id="489" r:id="rId45"/>
    <p:sldId id="492" r:id="rId46"/>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maestrini" initials="l" lastIdx="1" clrIdx="0">
    <p:extLst>
      <p:ext uri="{19B8F6BF-5375-455C-9EA6-DF929625EA0E}">
        <p15:presenceInfo xmlns:p15="http://schemas.microsoft.com/office/powerpoint/2012/main" userId="l.maestri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D1D7"/>
    <a:srgbClr val="7B9899"/>
    <a:srgbClr val="777E9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80" autoAdjust="0"/>
    <p:restoredTop sz="94660"/>
  </p:normalViewPr>
  <p:slideViewPr>
    <p:cSldViewPr>
      <p:cViewPr varScale="1">
        <p:scale>
          <a:sx n="55" d="100"/>
          <a:sy n="55" d="100"/>
        </p:scale>
        <p:origin x="1256"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C8D6D-E4A0-4647-AD85-D0D774E95F5D}" type="doc">
      <dgm:prSet loTypeId="urn:microsoft.com/office/officeart/2009/3/layout/HorizontalOrganizationChart" loCatId="hierarchy" qsTypeId="urn:microsoft.com/office/officeart/2005/8/quickstyle/simple4" qsCatId="simple" csTypeId="urn:microsoft.com/office/officeart/2005/8/colors/accent3_2" csCatId="accent3" phldr="1"/>
      <dgm:spPr/>
      <dgm:t>
        <a:bodyPr/>
        <a:lstStyle/>
        <a:p>
          <a:endParaRPr lang="en-US"/>
        </a:p>
      </dgm:t>
    </dgm:pt>
    <dgm:pt modelId="{DA353D71-F164-49B8-813E-203628200572}">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it-IT" dirty="0">
            <a:latin typeface="Lato" panose="020F0502020204030203" pitchFamily="34" charset="0"/>
            <a:ea typeface="Lato" panose="020F0502020204030203" pitchFamily="34" charset="0"/>
            <a:cs typeface="Lato" panose="020F0502020204030203"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it-IT" b="1" dirty="0">
              <a:latin typeface="Lato" panose="020F0502020204030203" pitchFamily="34" charset="0"/>
              <a:ea typeface="Lato" panose="020F0502020204030203" pitchFamily="34" charset="0"/>
              <a:cs typeface="Lato" panose="020F0502020204030203" pitchFamily="34" charset="0"/>
            </a:rPr>
            <a:t>DIVIETO DI SCOMMESSE</a:t>
          </a:r>
          <a:endParaRPr lang="en-US" b="1" dirty="0">
            <a:latin typeface="Lato" panose="020F0502020204030203" pitchFamily="34" charset="0"/>
            <a:ea typeface="Lato" panose="020F0502020204030203" pitchFamily="34" charset="0"/>
            <a:cs typeface="Lato" panose="020F0502020204030203" pitchFamily="34" charset="0"/>
          </a:endParaRPr>
        </a:p>
        <a:p>
          <a:pPr marL="0" lvl="0" defTabSz="844550">
            <a:lnSpc>
              <a:spcPct val="90000"/>
            </a:lnSpc>
            <a:spcBef>
              <a:spcPct val="0"/>
            </a:spcBef>
            <a:spcAft>
              <a:spcPct val="35000"/>
            </a:spcAft>
            <a:buNone/>
          </a:pPr>
          <a:endParaRPr lang="en-US" dirty="0"/>
        </a:p>
      </dgm:t>
    </dgm:pt>
    <dgm:pt modelId="{97246BC7-1390-4F7C-8F14-4A6B90D722C5}" type="parTrans" cxnId="{CCCED6AB-720B-4A6D-9D8B-0154B0D77561}">
      <dgm:prSet/>
      <dgm:spPr/>
      <dgm:t>
        <a:bodyPr/>
        <a:lstStyle/>
        <a:p>
          <a:endParaRPr lang="en-US"/>
        </a:p>
      </dgm:t>
    </dgm:pt>
    <dgm:pt modelId="{1BEAD3F2-CD1F-47E6-A11A-339940722A0B}" type="sibTrans" cxnId="{CCCED6AB-720B-4A6D-9D8B-0154B0D77561}">
      <dgm:prSet/>
      <dgm:spPr/>
      <dgm:t>
        <a:bodyPr/>
        <a:lstStyle/>
        <a:p>
          <a:endParaRPr lang="en-US"/>
        </a:p>
      </dgm:t>
    </dgm:pt>
    <dgm:pt modelId="{64BC5391-4F01-44CE-9EF3-67EE1F39C700}">
      <dgm:prSet/>
      <dgm:spPr/>
      <dgm:t>
        <a:bodyPr/>
        <a:lstStyle/>
        <a:p>
          <a:r>
            <a:rPr lang="it-IT" b="1" dirty="0">
              <a:latin typeface="Lato" panose="020F0502020204030203" pitchFamily="34" charset="0"/>
              <a:ea typeface="Lato" panose="020F0502020204030203" pitchFamily="34" charset="0"/>
              <a:cs typeface="Lato" panose="020F0502020204030203" pitchFamily="34" charset="0"/>
            </a:rPr>
            <a:t>ILLECITO</a:t>
          </a:r>
          <a:r>
            <a:rPr lang="it-IT" dirty="0">
              <a:latin typeface="Lato" panose="020F0502020204030203" pitchFamily="34" charset="0"/>
              <a:ea typeface="Lato" panose="020F0502020204030203" pitchFamily="34" charset="0"/>
              <a:cs typeface="Lato" panose="020F0502020204030203" pitchFamily="34" charset="0"/>
            </a:rPr>
            <a:t>  </a:t>
          </a:r>
          <a:r>
            <a:rPr lang="it-IT" b="1" dirty="0">
              <a:latin typeface="Lato" panose="020F0502020204030203" pitchFamily="34" charset="0"/>
              <a:ea typeface="Lato" panose="020F0502020204030203" pitchFamily="34" charset="0"/>
              <a:cs typeface="Lato" panose="020F0502020204030203" pitchFamily="34" charset="0"/>
            </a:rPr>
            <a:t>SPORTIVO</a:t>
          </a:r>
          <a:endParaRPr lang="en-US" b="1" dirty="0">
            <a:latin typeface="Lato" panose="020F0502020204030203" pitchFamily="34" charset="0"/>
            <a:ea typeface="Lato" panose="020F0502020204030203" pitchFamily="34" charset="0"/>
            <a:cs typeface="Lato" panose="020F0502020204030203" pitchFamily="34" charset="0"/>
          </a:endParaRPr>
        </a:p>
      </dgm:t>
    </dgm:pt>
    <dgm:pt modelId="{357A8089-090D-40A9-B151-5B5D9114F47D}" type="parTrans" cxnId="{12A72D58-DC35-4CBB-A503-BA3A002F1AF9}">
      <dgm:prSet/>
      <dgm:spPr/>
      <dgm:t>
        <a:bodyPr/>
        <a:lstStyle/>
        <a:p>
          <a:endParaRPr lang="en-US"/>
        </a:p>
      </dgm:t>
    </dgm:pt>
    <dgm:pt modelId="{62E64EB0-FB8C-4A00-9ACC-031E321C9D42}" type="sibTrans" cxnId="{12A72D58-DC35-4CBB-A503-BA3A002F1AF9}">
      <dgm:prSet/>
      <dgm:spPr/>
      <dgm:t>
        <a:bodyPr/>
        <a:lstStyle/>
        <a:p>
          <a:endParaRPr lang="en-US"/>
        </a:p>
      </dgm:t>
    </dgm:pt>
    <dgm:pt modelId="{922CC268-5E6F-425A-93AC-8D33B9345703}">
      <dgm:prSet/>
      <dgm:spPr/>
      <dgm:t>
        <a:bodyPr/>
        <a:lstStyle/>
        <a:p>
          <a:r>
            <a:rPr lang="it-IT" b="1" dirty="0">
              <a:latin typeface="Lato" panose="020F0502020204030203" pitchFamily="34" charset="0"/>
              <a:ea typeface="Lato" panose="020F0502020204030203" pitchFamily="34" charset="0"/>
              <a:cs typeface="Lato" panose="020F0502020204030203" pitchFamily="34" charset="0"/>
            </a:rPr>
            <a:t>ILLECITO AMMINISTRATIVO</a:t>
          </a:r>
          <a:endParaRPr lang="en-US" b="1" dirty="0">
            <a:latin typeface="Lato" panose="020F0502020204030203" pitchFamily="34" charset="0"/>
            <a:ea typeface="Lato" panose="020F0502020204030203" pitchFamily="34" charset="0"/>
            <a:cs typeface="Lato" panose="020F0502020204030203" pitchFamily="34" charset="0"/>
          </a:endParaRPr>
        </a:p>
      </dgm:t>
    </dgm:pt>
    <dgm:pt modelId="{A353F2AC-ED67-4E8C-808D-89173F65E37A}" type="parTrans" cxnId="{26AFBF64-F9A5-4C60-9FCF-03BBF7479277}">
      <dgm:prSet/>
      <dgm:spPr/>
      <dgm:t>
        <a:bodyPr/>
        <a:lstStyle/>
        <a:p>
          <a:endParaRPr lang="en-US"/>
        </a:p>
      </dgm:t>
    </dgm:pt>
    <dgm:pt modelId="{D2849DB6-DDC4-44A1-A3AD-B3311A7F5058}" type="sibTrans" cxnId="{26AFBF64-F9A5-4C60-9FCF-03BBF7479277}">
      <dgm:prSet/>
      <dgm:spPr/>
      <dgm:t>
        <a:bodyPr/>
        <a:lstStyle/>
        <a:p>
          <a:endParaRPr lang="en-US"/>
        </a:p>
      </dgm:t>
    </dgm:pt>
    <dgm:pt modelId="{D2964561-5AD7-4CE8-A061-94EF60846532}">
      <dgm:prSet/>
      <dgm:spPr/>
      <dgm:t>
        <a:bodyPr/>
        <a:lstStyle/>
        <a:p>
          <a:r>
            <a:rPr lang="en-US" b="1" dirty="0">
              <a:latin typeface="Lato" panose="020F0502020204030203" pitchFamily="34" charset="0"/>
              <a:ea typeface="Lato" panose="020F0502020204030203" pitchFamily="34" charset="0"/>
              <a:cs typeface="Lato" panose="020F0502020204030203" pitchFamily="34" charset="0"/>
            </a:rPr>
            <a:t>DOPING</a:t>
          </a:r>
        </a:p>
      </dgm:t>
    </dgm:pt>
    <dgm:pt modelId="{47D752F8-E118-46B6-9413-3341B2963F65}" type="parTrans" cxnId="{313582E5-4E7E-4C0A-A4B9-473DE7C84B15}">
      <dgm:prSet/>
      <dgm:spPr/>
      <dgm:t>
        <a:bodyPr/>
        <a:lstStyle/>
        <a:p>
          <a:endParaRPr lang="en-US"/>
        </a:p>
      </dgm:t>
    </dgm:pt>
    <dgm:pt modelId="{7CCA5BD3-CCBA-4AE2-B303-4F7B48533340}" type="sibTrans" cxnId="{313582E5-4E7E-4C0A-A4B9-473DE7C84B15}">
      <dgm:prSet/>
      <dgm:spPr/>
      <dgm:t>
        <a:bodyPr/>
        <a:lstStyle/>
        <a:p>
          <a:endParaRPr lang="en-US"/>
        </a:p>
      </dgm:t>
    </dgm:pt>
    <dgm:pt modelId="{90C3926D-1E41-4515-892F-375C3FEC4A9D}" type="pres">
      <dgm:prSet presAssocID="{CE0C8D6D-E4A0-4647-AD85-D0D774E95F5D}" presName="hierChild1" presStyleCnt="0">
        <dgm:presLayoutVars>
          <dgm:orgChart val="1"/>
          <dgm:chPref val="1"/>
          <dgm:dir/>
          <dgm:animOne val="branch"/>
          <dgm:animLvl val="lvl"/>
          <dgm:resizeHandles/>
        </dgm:presLayoutVars>
      </dgm:prSet>
      <dgm:spPr/>
    </dgm:pt>
    <dgm:pt modelId="{E55FE016-9657-4CF6-8E6D-32671C3176C6}" type="pres">
      <dgm:prSet presAssocID="{DA353D71-F164-49B8-813E-203628200572}" presName="hierRoot1" presStyleCnt="0">
        <dgm:presLayoutVars>
          <dgm:hierBranch val="init"/>
        </dgm:presLayoutVars>
      </dgm:prSet>
      <dgm:spPr/>
    </dgm:pt>
    <dgm:pt modelId="{2F44F514-0D01-47E0-AB7D-BAFC6BD6A5B9}" type="pres">
      <dgm:prSet presAssocID="{DA353D71-F164-49B8-813E-203628200572}" presName="rootComposite1" presStyleCnt="0"/>
      <dgm:spPr/>
    </dgm:pt>
    <dgm:pt modelId="{5A46856E-7892-4737-9657-6BD721E1EFE8}" type="pres">
      <dgm:prSet presAssocID="{DA353D71-F164-49B8-813E-203628200572}" presName="rootText1" presStyleLbl="node0" presStyleIdx="0" presStyleCnt="4" custLinFactY="39803" custLinFactNeighborX="-1080" custLinFactNeighborY="100000">
        <dgm:presLayoutVars>
          <dgm:chPref val="3"/>
        </dgm:presLayoutVars>
      </dgm:prSet>
      <dgm:spPr/>
    </dgm:pt>
    <dgm:pt modelId="{875D1D01-E477-4ADF-879A-3BFB690696C9}" type="pres">
      <dgm:prSet presAssocID="{DA353D71-F164-49B8-813E-203628200572}" presName="rootConnector1" presStyleLbl="node1" presStyleIdx="0" presStyleCnt="0"/>
      <dgm:spPr/>
    </dgm:pt>
    <dgm:pt modelId="{A6D4D921-81CA-4E7E-B011-E8D7BD416DA5}" type="pres">
      <dgm:prSet presAssocID="{DA353D71-F164-49B8-813E-203628200572}" presName="hierChild2" presStyleCnt="0"/>
      <dgm:spPr/>
    </dgm:pt>
    <dgm:pt modelId="{1C9F6BEA-0296-4866-8B8E-521D2C1D3481}" type="pres">
      <dgm:prSet presAssocID="{DA353D71-F164-49B8-813E-203628200572}" presName="hierChild3" presStyleCnt="0"/>
      <dgm:spPr/>
    </dgm:pt>
    <dgm:pt modelId="{47FC8202-FA6F-40C4-82B3-27EE18054391}" type="pres">
      <dgm:prSet presAssocID="{64BC5391-4F01-44CE-9EF3-67EE1F39C700}" presName="hierRoot1" presStyleCnt="0">
        <dgm:presLayoutVars>
          <dgm:hierBranch val="init"/>
        </dgm:presLayoutVars>
      </dgm:prSet>
      <dgm:spPr/>
    </dgm:pt>
    <dgm:pt modelId="{79C8CBE4-2924-4584-B73A-284186A6EEE7}" type="pres">
      <dgm:prSet presAssocID="{64BC5391-4F01-44CE-9EF3-67EE1F39C700}" presName="rootComposite1" presStyleCnt="0"/>
      <dgm:spPr/>
    </dgm:pt>
    <dgm:pt modelId="{AE6C8EBC-4AE6-416C-8D6B-05CAFB7F97DA}" type="pres">
      <dgm:prSet presAssocID="{64BC5391-4F01-44CE-9EF3-67EE1F39C700}" presName="rootText1" presStyleLbl="node0" presStyleIdx="1" presStyleCnt="4" custLinFactY="-26538" custLinFactNeighborX="-1080" custLinFactNeighborY="-100000">
        <dgm:presLayoutVars>
          <dgm:chPref val="3"/>
        </dgm:presLayoutVars>
      </dgm:prSet>
      <dgm:spPr/>
    </dgm:pt>
    <dgm:pt modelId="{967F87EE-5F54-4B06-AC77-B665DB9CDFE6}" type="pres">
      <dgm:prSet presAssocID="{64BC5391-4F01-44CE-9EF3-67EE1F39C700}" presName="rootConnector1" presStyleLbl="node1" presStyleIdx="0" presStyleCnt="0"/>
      <dgm:spPr/>
    </dgm:pt>
    <dgm:pt modelId="{EDCFEEF0-C06C-4505-B68C-56996F379F4C}" type="pres">
      <dgm:prSet presAssocID="{64BC5391-4F01-44CE-9EF3-67EE1F39C700}" presName="hierChild2" presStyleCnt="0"/>
      <dgm:spPr/>
    </dgm:pt>
    <dgm:pt modelId="{7783F675-076F-427A-BC07-75263654A474}" type="pres">
      <dgm:prSet presAssocID="{64BC5391-4F01-44CE-9EF3-67EE1F39C700}" presName="hierChild3" presStyleCnt="0"/>
      <dgm:spPr/>
    </dgm:pt>
    <dgm:pt modelId="{371919DE-4BEC-4F2D-9A54-D2FDB35CA30D}" type="pres">
      <dgm:prSet presAssocID="{922CC268-5E6F-425A-93AC-8D33B9345703}" presName="hierRoot1" presStyleCnt="0">
        <dgm:presLayoutVars>
          <dgm:hierBranch val="init"/>
        </dgm:presLayoutVars>
      </dgm:prSet>
      <dgm:spPr/>
    </dgm:pt>
    <dgm:pt modelId="{CA282411-0A17-415C-83B0-989CA60B0A57}" type="pres">
      <dgm:prSet presAssocID="{922CC268-5E6F-425A-93AC-8D33B9345703}" presName="rootComposite1" presStyleCnt="0"/>
      <dgm:spPr/>
    </dgm:pt>
    <dgm:pt modelId="{BF22E6C5-677A-41E2-A50A-989637E03801}" type="pres">
      <dgm:prSet presAssocID="{922CC268-5E6F-425A-93AC-8D33B9345703}" presName="rootText1" presStyleLbl="node0" presStyleIdx="2" presStyleCnt="4">
        <dgm:presLayoutVars>
          <dgm:chPref val="3"/>
        </dgm:presLayoutVars>
      </dgm:prSet>
      <dgm:spPr/>
    </dgm:pt>
    <dgm:pt modelId="{9F4FEFC7-42BA-445A-8703-8E137692F581}" type="pres">
      <dgm:prSet presAssocID="{922CC268-5E6F-425A-93AC-8D33B9345703}" presName="rootConnector1" presStyleLbl="node1" presStyleIdx="0" presStyleCnt="0"/>
      <dgm:spPr/>
    </dgm:pt>
    <dgm:pt modelId="{10B5023E-3C8E-4EFE-B906-D5CD763287FF}" type="pres">
      <dgm:prSet presAssocID="{922CC268-5E6F-425A-93AC-8D33B9345703}" presName="hierChild2" presStyleCnt="0"/>
      <dgm:spPr/>
    </dgm:pt>
    <dgm:pt modelId="{9D688979-174F-41C9-8AF8-345CC248FDAF}" type="pres">
      <dgm:prSet presAssocID="{922CC268-5E6F-425A-93AC-8D33B9345703}" presName="hierChild3" presStyleCnt="0"/>
      <dgm:spPr/>
    </dgm:pt>
    <dgm:pt modelId="{0EAB8687-79FA-4A53-8B0C-FE996A392769}" type="pres">
      <dgm:prSet presAssocID="{D2964561-5AD7-4CE8-A061-94EF60846532}" presName="hierRoot1" presStyleCnt="0">
        <dgm:presLayoutVars>
          <dgm:hierBranch val="init"/>
        </dgm:presLayoutVars>
      </dgm:prSet>
      <dgm:spPr/>
    </dgm:pt>
    <dgm:pt modelId="{DF1ECAD2-0957-40EE-8EBA-08931676A10D}" type="pres">
      <dgm:prSet presAssocID="{D2964561-5AD7-4CE8-A061-94EF60846532}" presName="rootComposite1" presStyleCnt="0"/>
      <dgm:spPr/>
    </dgm:pt>
    <dgm:pt modelId="{DCBE7791-53BF-4B4B-8EDB-B0A7BB94D7CB}" type="pres">
      <dgm:prSet presAssocID="{D2964561-5AD7-4CE8-A061-94EF60846532}" presName="rootText1" presStyleLbl="node0" presStyleIdx="3" presStyleCnt="4">
        <dgm:presLayoutVars>
          <dgm:chPref val="3"/>
        </dgm:presLayoutVars>
      </dgm:prSet>
      <dgm:spPr/>
    </dgm:pt>
    <dgm:pt modelId="{69575A88-8443-4883-860B-423039C2A0A3}" type="pres">
      <dgm:prSet presAssocID="{D2964561-5AD7-4CE8-A061-94EF60846532}" presName="rootConnector1" presStyleLbl="node1" presStyleIdx="0" presStyleCnt="0"/>
      <dgm:spPr/>
    </dgm:pt>
    <dgm:pt modelId="{5D65AB5B-62D7-4A84-9EE5-D8832FE2496D}" type="pres">
      <dgm:prSet presAssocID="{D2964561-5AD7-4CE8-A061-94EF60846532}" presName="hierChild2" presStyleCnt="0"/>
      <dgm:spPr/>
    </dgm:pt>
    <dgm:pt modelId="{652C9773-56BE-41FD-9A5C-C96D12E68C91}" type="pres">
      <dgm:prSet presAssocID="{D2964561-5AD7-4CE8-A061-94EF60846532}" presName="hierChild3" presStyleCnt="0"/>
      <dgm:spPr/>
    </dgm:pt>
  </dgm:ptLst>
  <dgm:cxnLst>
    <dgm:cxn modelId="{C981652B-E8AD-4802-8F57-0AA7B860CD67}" type="presOf" srcId="{64BC5391-4F01-44CE-9EF3-67EE1F39C700}" destId="{967F87EE-5F54-4B06-AC77-B665DB9CDFE6}" srcOrd="1" destOrd="0" presId="urn:microsoft.com/office/officeart/2009/3/layout/HorizontalOrganizationChart"/>
    <dgm:cxn modelId="{80A31A2C-8AA8-4C08-8A79-3CB3CD1472AA}" type="presOf" srcId="{D2964561-5AD7-4CE8-A061-94EF60846532}" destId="{DCBE7791-53BF-4B4B-8EDB-B0A7BB94D7CB}" srcOrd="0" destOrd="0" presId="urn:microsoft.com/office/officeart/2009/3/layout/HorizontalOrganizationChart"/>
    <dgm:cxn modelId="{2404EE39-2247-4E76-9982-56F67C93AF38}" type="presOf" srcId="{64BC5391-4F01-44CE-9EF3-67EE1F39C700}" destId="{AE6C8EBC-4AE6-416C-8D6B-05CAFB7F97DA}" srcOrd="0" destOrd="0" presId="urn:microsoft.com/office/officeart/2009/3/layout/HorizontalOrganizationChart"/>
    <dgm:cxn modelId="{26AFBF64-F9A5-4C60-9FCF-03BBF7479277}" srcId="{CE0C8D6D-E4A0-4647-AD85-D0D774E95F5D}" destId="{922CC268-5E6F-425A-93AC-8D33B9345703}" srcOrd="2" destOrd="0" parTransId="{A353F2AC-ED67-4E8C-808D-89173F65E37A}" sibTransId="{D2849DB6-DDC4-44A1-A3AD-B3311A7F5058}"/>
    <dgm:cxn modelId="{11A0756C-F803-4729-BBC6-1239BAEE2122}" type="presOf" srcId="{DA353D71-F164-49B8-813E-203628200572}" destId="{875D1D01-E477-4ADF-879A-3BFB690696C9}" srcOrd="1" destOrd="0" presId="urn:microsoft.com/office/officeart/2009/3/layout/HorizontalOrganizationChart"/>
    <dgm:cxn modelId="{49C5B455-FBA2-4D1F-9FD6-CD444631CA93}" type="presOf" srcId="{D2964561-5AD7-4CE8-A061-94EF60846532}" destId="{69575A88-8443-4883-860B-423039C2A0A3}" srcOrd="1" destOrd="0" presId="urn:microsoft.com/office/officeart/2009/3/layout/HorizontalOrganizationChart"/>
    <dgm:cxn modelId="{12A72D58-DC35-4CBB-A503-BA3A002F1AF9}" srcId="{CE0C8D6D-E4A0-4647-AD85-D0D774E95F5D}" destId="{64BC5391-4F01-44CE-9EF3-67EE1F39C700}" srcOrd="1" destOrd="0" parTransId="{357A8089-090D-40A9-B151-5B5D9114F47D}" sibTransId="{62E64EB0-FB8C-4A00-9ACC-031E321C9D42}"/>
    <dgm:cxn modelId="{A789D15A-C425-4B07-8AAD-45A473B4A2BC}" type="presOf" srcId="{922CC268-5E6F-425A-93AC-8D33B9345703}" destId="{BF22E6C5-677A-41E2-A50A-989637E03801}" srcOrd="0" destOrd="0" presId="urn:microsoft.com/office/officeart/2009/3/layout/HorizontalOrganizationChart"/>
    <dgm:cxn modelId="{A39B5786-8DDC-486D-B15B-A2819DF83D37}" type="presOf" srcId="{CE0C8D6D-E4A0-4647-AD85-D0D774E95F5D}" destId="{90C3926D-1E41-4515-892F-375C3FEC4A9D}" srcOrd="0" destOrd="0" presId="urn:microsoft.com/office/officeart/2009/3/layout/HorizontalOrganizationChart"/>
    <dgm:cxn modelId="{CCCED6AB-720B-4A6D-9D8B-0154B0D77561}" srcId="{CE0C8D6D-E4A0-4647-AD85-D0D774E95F5D}" destId="{DA353D71-F164-49B8-813E-203628200572}" srcOrd="0" destOrd="0" parTransId="{97246BC7-1390-4F7C-8F14-4A6B90D722C5}" sibTransId="{1BEAD3F2-CD1F-47E6-A11A-339940722A0B}"/>
    <dgm:cxn modelId="{17C9DCAD-9136-4465-8ED2-DB871B63E9D9}" type="presOf" srcId="{922CC268-5E6F-425A-93AC-8D33B9345703}" destId="{9F4FEFC7-42BA-445A-8703-8E137692F581}" srcOrd="1" destOrd="0" presId="urn:microsoft.com/office/officeart/2009/3/layout/HorizontalOrganizationChart"/>
    <dgm:cxn modelId="{729D3ADB-C5F8-469C-9AA5-28CD27F9D0E0}" type="presOf" srcId="{DA353D71-F164-49B8-813E-203628200572}" destId="{5A46856E-7892-4737-9657-6BD721E1EFE8}" srcOrd="0" destOrd="0" presId="urn:microsoft.com/office/officeart/2009/3/layout/HorizontalOrganizationChart"/>
    <dgm:cxn modelId="{313582E5-4E7E-4C0A-A4B9-473DE7C84B15}" srcId="{CE0C8D6D-E4A0-4647-AD85-D0D774E95F5D}" destId="{D2964561-5AD7-4CE8-A061-94EF60846532}" srcOrd="3" destOrd="0" parTransId="{47D752F8-E118-46B6-9413-3341B2963F65}" sibTransId="{7CCA5BD3-CCBA-4AE2-B303-4F7B48533340}"/>
    <dgm:cxn modelId="{C523C9AE-2601-4490-8480-1DB8F66C1B37}" type="presParOf" srcId="{90C3926D-1E41-4515-892F-375C3FEC4A9D}" destId="{E55FE016-9657-4CF6-8E6D-32671C3176C6}" srcOrd="0" destOrd="0" presId="urn:microsoft.com/office/officeart/2009/3/layout/HorizontalOrganizationChart"/>
    <dgm:cxn modelId="{B7CF5534-8CC8-446D-9B58-6A00A05F0C53}" type="presParOf" srcId="{E55FE016-9657-4CF6-8E6D-32671C3176C6}" destId="{2F44F514-0D01-47E0-AB7D-BAFC6BD6A5B9}" srcOrd="0" destOrd="0" presId="urn:microsoft.com/office/officeart/2009/3/layout/HorizontalOrganizationChart"/>
    <dgm:cxn modelId="{EA198C20-55E9-4218-BAB9-784F83ECEB01}" type="presParOf" srcId="{2F44F514-0D01-47E0-AB7D-BAFC6BD6A5B9}" destId="{5A46856E-7892-4737-9657-6BD721E1EFE8}" srcOrd="0" destOrd="0" presId="urn:microsoft.com/office/officeart/2009/3/layout/HorizontalOrganizationChart"/>
    <dgm:cxn modelId="{9EDBCF28-D8BE-4F26-8424-FBC98498F044}" type="presParOf" srcId="{2F44F514-0D01-47E0-AB7D-BAFC6BD6A5B9}" destId="{875D1D01-E477-4ADF-879A-3BFB690696C9}" srcOrd="1" destOrd="0" presId="urn:microsoft.com/office/officeart/2009/3/layout/HorizontalOrganizationChart"/>
    <dgm:cxn modelId="{2F6680AF-372F-44E6-A70C-6884FE545340}" type="presParOf" srcId="{E55FE016-9657-4CF6-8E6D-32671C3176C6}" destId="{A6D4D921-81CA-4E7E-B011-E8D7BD416DA5}" srcOrd="1" destOrd="0" presId="urn:microsoft.com/office/officeart/2009/3/layout/HorizontalOrganizationChart"/>
    <dgm:cxn modelId="{A8AD2FEB-CF08-41D2-83CE-424D0472AB06}" type="presParOf" srcId="{E55FE016-9657-4CF6-8E6D-32671C3176C6}" destId="{1C9F6BEA-0296-4866-8B8E-521D2C1D3481}" srcOrd="2" destOrd="0" presId="urn:microsoft.com/office/officeart/2009/3/layout/HorizontalOrganizationChart"/>
    <dgm:cxn modelId="{D95E24FA-2EAD-4E3F-BC83-DE26572B9DDC}" type="presParOf" srcId="{90C3926D-1E41-4515-892F-375C3FEC4A9D}" destId="{47FC8202-FA6F-40C4-82B3-27EE18054391}" srcOrd="1" destOrd="0" presId="urn:microsoft.com/office/officeart/2009/3/layout/HorizontalOrganizationChart"/>
    <dgm:cxn modelId="{4235CCA9-BF8B-4A0E-AE66-6CE7D48DC65A}" type="presParOf" srcId="{47FC8202-FA6F-40C4-82B3-27EE18054391}" destId="{79C8CBE4-2924-4584-B73A-284186A6EEE7}" srcOrd="0" destOrd="0" presId="urn:microsoft.com/office/officeart/2009/3/layout/HorizontalOrganizationChart"/>
    <dgm:cxn modelId="{E1113793-1521-4AF5-9AC9-469D3E5B68D2}" type="presParOf" srcId="{79C8CBE4-2924-4584-B73A-284186A6EEE7}" destId="{AE6C8EBC-4AE6-416C-8D6B-05CAFB7F97DA}" srcOrd="0" destOrd="0" presId="urn:microsoft.com/office/officeart/2009/3/layout/HorizontalOrganizationChart"/>
    <dgm:cxn modelId="{E8256A39-A312-4B15-BA62-964C90A2A924}" type="presParOf" srcId="{79C8CBE4-2924-4584-B73A-284186A6EEE7}" destId="{967F87EE-5F54-4B06-AC77-B665DB9CDFE6}" srcOrd="1" destOrd="0" presId="urn:microsoft.com/office/officeart/2009/3/layout/HorizontalOrganizationChart"/>
    <dgm:cxn modelId="{9518BE90-4ED7-41EF-97C8-DE1CAFD39936}" type="presParOf" srcId="{47FC8202-FA6F-40C4-82B3-27EE18054391}" destId="{EDCFEEF0-C06C-4505-B68C-56996F379F4C}" srcOrd="1" destOrd="0" presId="urn:microsoft.com/office/officeart/2009/3/layout/HorizontalOrganizationChart"/>
    <dgm:cxn modelId="{594FCA4A-452A-4E30-8931-7143A712F1CE}" type="presParOf" srcId="{47FC8202-FA6F-40C4-82B3-27EE18054391}" destId="{7783F675-076F-427A-BC07-75263654A474}" srcOrd="2" destOrd="0" presId="urn:microsoft.com/office/officeart/2009/3/layout/HorizontalOrganizationChart"/>
    <dgm:cxn modelId="{926BEE60-2C5A-4F85-BFF7-AA81C4E248C3}" type="presParOf" srcId="{90C3926D-1E41-4515-892F-375C3FEC4A9D}" destId="{371919DE-4BEC-4F2D-9A54-D2FDB35CA30D}" srcOrd="2" destOrd="0" presId="urn:microsoft.com/office/officeart/2009/3/layout/HorizontalOrganizationChart"/>
    <dgm:cxn modelId="{5F0C5620-7266-4C00-A63C-6BB97C8494E3}" type="presParOf" srcId="{371919DE-4BEC-4F2D-9A54-D2FDB35CA30D}" destId="{CA282411-0A17-415C-83B0-989CA60B0A57}" srcOrd="0" destOrd="0" presId="urn:microsoft.com/office/officeart/2009/3/layout/HorizontalOrganizationChart"/>
    <dgm:cxn modelId="{1243A00F-D470-45FA-829E-578E60FB78FB}" type="presParOf" srcId="{CA282411-0A17-415C-83B0-989CA60B0A57}" destId="{BF22E6C5-677A-41E2-A50A-989637E03801}" srcOrd="0" destOrd="0" presId="urn:microsoft.com/office/officeart/2009/3/layout/HorizontalOrganizationChart"/>
    <dgm:cxn modelId="{52A657BE-395F-4DFB-8C8A-77CAD76C68F2}" type="presParOf" srcId="{CA282411-0A17-415C-83B0-989CA60B0A57}" destId="{9F4FEFC7-42BA-445A-8703-8E137692F581}" srcOrd="1" destOrd="0" presId="urn:microsoft.com/office/officeart/2009/3/layout/HorizontalOrganizationChart"/>
    <dgm:cxn modelId="{BCB5C988-1DE4-4F1F-99CE-0449DEA88108}" type="presParOf" srcId="{371919DE-4BEC-4F2D-9A54-D2FDB35CA30D}" destId="{10B5023E-3C8E-4EFE-B906-D5CD763287FF}" srcOrd="1" destOrd="0" presId="urn:microsoft.com/office/officeart/2009/3/layout/HorizontalOrganizationChart"/>
    <dgm:cxn modelId="{15A8F2B7-F4AD-4206-BF71-68744783A8AE}" type="presParOf" srcId="{371919DE-4BEC-4F2D-9A54-D2FDB35CA30D}" destId="{9D688979-174F-41C9-8AF8-345CC248FDAF}" srcOrd="2" destOrd="0" presId="urn:microsoft.com/office/officeart/2009/3/layout/HorizontalOrganizationChart"/>
    <dgm:cxn modelId="{FDC7E47F-22D2-4483-A1ED-E243AD3613C9}" type="presParOf" srcId="{90C3926D-1E41-4515-892F-375C3FEC4A9D}" destId="{0EAB8687-79FA-4A53-8B0C-FE996A392769}" srcOrd="3" destOrd="0" presId="urn:microsoft.com/office/officeart/2009/3/layout/HorizontalOrganizationChart"/>
    <dgm:cxn modelId="{E76E4FDC-42A0-4B0B-95FB-9FE690A619F9}" type="presParOf" srcId="{0EAB8687-79FA-4A53-8B0C-FE996A392769}" destId="{DF1ECAD2-0957-40EE-8EBA-08931676A10D}" srcOrd="0" destOrd="0" presId="urn:microsoft.com/office/officeart/2009/3/layout/HorizontalOrganizationChart"/>
    <dgm:cxn modelId="{A4C7D902-CA93-43F2-81AD-4445712FB4EC}" type="presParOf" srcId="{DF1ECAD2-0957-40EE-8EBA-08931676A10D}" destId="{DCBE7791-53BF-4B4B-8EDB-B0A7BB94D7CB}" srcOrd="0" destOrd="0" presId="urn:microsoft.com/office/officeart/2009/3/layout/HorizontalOrganizationChart"/>
    <dgm:cxn modelId="{A9136FD4-C4B6-4243-A3D1-67EEE21EC342}" type="presParOf" srcId="{DF1ECAD2-0957-40EE-8EBA-08931676A10D}" destId="{69575A88-8443-4883-860B-423039C2A0A3}" srcOrd="1" destOrd="0" presId="urn:microsoft.com/office/officeart/2009/3/layout/HorizontalOrganizationChart"/>
    <dgm:cxn modelId="{0BB722AC-D12C-4A97-9B34-B3B1E323947A}" type="presParOf" srcId="{0EAB8687-79FA-4A53-8B0C-FE996A392769}" destId="{5D65AB5B-62D7-4A84-9EE5-D8832FE2496D}" srcOrd="1" destOrd="0" presId="urn:microsoft.com/office/officeart/2009/3/layout/HorizontalOrganizationChart"/>
    <dgm:cxn modelId="{A8EFF102-FDA2-486A-BC3A-02FB7F2B9B32}" type="presParOf" srcId="{0EAB8687-79FA-4A53-8B0C-FE996A392769}" destId="{652C9773-56BE-41FD-9A5C-C96D12E68C9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6856E-7892-4737-9657-6BD721E1EFE8}">
      <dsp:nvSpPr>
        <dsp:cNvPr id="0" name=""/>
        <dsp:cNvSpPr/>
      </dsp:nvSpPr>
      <dsp:spPr>
        <a:xfrm>
          <a:off x="1087774" y="1447058"/>
          <a:ext cx="3390025" cy="1033957"/>
        </a:xfrm>
        <a:prstGeom prst="rect">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it-IT" sz="2200" kern="1200" dirty="0">
            <a:latin typeface="Lato" panose="020F0502020204030203" pitchFamily="34" charset="0"/>
            <a:ea typeface="Lato" panose="020F0502020204030203" pitchFamily="34" charset="0"/>
            <a:cs typeface="Lato" panose="020F0502020204030203"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it-IT" sz="2200" b="1" kern="1200" dirty="0">
              <a:latin typeface="Lato" panose="020F0502020204030203" pitchFamily="34" charset="0"/>
              <a:ea typeface="Lato" panose="020F0502020204030203" pitchFamily="34" charset="0"/>
              <a:cs typeface="Lato" panose="020F0502020204030203" pitchFamily="34" charset="0"/>
            </a:rPr>
            <a:t>DIVIETO DI SCOMMESSE</a:t>
          </a:r>
          <a:endParaRPr lang="en-US" sz="2200" b="1" kern="1200" dirty="0">
            <a:latin typeface="Lato" panose="020F0502020204030203" pitchFamily="34" charset="0"/>
            <a:ea typeface="Lato" panose="020F0502020204030203" pitchFamily="34" charset="0"/>
            <a:cs typeface="Lato" panose="020F0502020204030203" pitchFamily="34" charset="0"/>
          </a:endParaRPr>
        </a:p>
        <a:p>
          <a:pPr marL="0" lvl="0" algn="ctr" defTabSz="844550">
            <a:lnSpc>
              <a:spcPct val="90000"/>
            </a:lnSpc>
            <a:spcBef>
              <a:spcPct val="0"/>
            </a:spcBef>
            <a:spcAft>
              <a:spcPct val="35000"/>
            </a:spcAft>
            <a:buNone/>
          </a:pPr>
          <a:endParaRPr lang="en-US" sz="2200" kern="1200" dirty="0"/>
        </a:p>
      </dsp:txBody>
      <dsp:txXfrm>
        <a:off x="1087774" y="1447058"/>
        <a:ext cx="3390025" cy="1033957"/>
      </dsp:txXfrm>
    </dsp:sp>
    <dsp:sp modelId="{AE6C8EBC-4AE6-416C-8D6B-05CAFB7F97DA}">
      <dsp:nvSpPr>
        <dsp:cNvPr id="0" name=""/>
        <dsp:cNvSpPr/>
      </dsp:nvSpPr>
      <dsp:spPr>
        <a:xfrm>
          <a:off x="1087774" y="150916"/>
          <a:ext cx="3390025" cy="1033957"/>
        </a:xfrm>
        <a:prstGeom prst="rect">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it-IT" sz="2200" b="1" kern="1200" dirty="0">
              <a:latin typeface="Lato" panose="020F0502020204030203" pitchFamily="34" charset="0"/>
              <a:ea typeface="Lato" panose="020F0502020204030203" pitchFamily="34" charset="0"/>
              <a:cs typeface="Lato" panose="020F0502020204030203" pitchFamily="34" charset="0"/>
            </a:rPr>
            <a:t>ILLECITO</a:t>
          </a:r>
          <a:r>
            <a:rPr lang="it-IT" sz="2200" kern="1200" dirty="0">
              <a:latin typeface="Lato" panose="020F0502020204030203" pitchFamily="34" charset="0"/>
              <a:ea typeface="Lato" panose="020F0502020204030203" pitchFamily="34" charset="0"/>
              <a:cs typeface="Lato" panose="020F0502020204030203" pitchFamily="34" charset="0"/>
            </a:rPr>
            <a:t>  </a:t>
          </a:r>
          <a:r>
            <a:rPr lang="it-IT" sz="2200" b="1" kern="1200" dirty="0">
              <a:latin typeface="Lato" panose="020F0502020204030203" pitchFamily="34" charset="0"/>
              <a:ea typeface="Lato" panose="020F0502020204030203" pitchFamily="34" charset="0"/>
              <a:cs typeface="Lato" panose="020F0502020204030203" pitchFamily="34" charset="0"/>
            </a:rPr>
            <a:t>SPORTIVO</a:t>
          </a:r>
          <a:endParaRPr lang="en-US" sz="2200" b="1" kern="1200" dirty="0">
            <a:latin typeface="Lato" panose="020F0502020204030203" pitchFamily="34" charset="0"/>
            <a:ea typeface="Lato" panose="020F0502020204030203" pitchFamily="34" charset="0"/>
            <a:cs typeface="Lato" panose="020F0502020204030203" pitchFamily="34" charset="0"/>
          </a:endParaRPr>
        </a:p>
      </dsp:txBody>
      <dsp:txXfrm>
        <a:off x="1087774" y="150916"/>
        <a:ext cx="3390025" cy="1033957"/>
      </dsp:txXfrm>
    </dsp:sp>
    <dsp:sp modelId="{BF22E6C5-677A-41E2-A50A-989637E03801}">
      <dsp:nvSpPr>
        <dsp:cNvPr id="0" name=""/>
        <dsp:cNvSpPr/>
      </dsp:nvSpPr>
      <dsp:spPr>
        <a:xfrm>
          <a:off x="1124387" y="2916976"/>
          <a:ext cx="3390025" cy="1033957"/>
        </a:xfrm>
        <a:prstGeom prst="rect">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it-IT" sz="2200" b="1" kern="1200" dirty="0">
              <a:latin typeface="Lato" panose="020F0502020204030203" pitchFamily="34" charset="0"/>
              <a:ea typeface="Lato" panose="020F0502020204030203" pitchFamily="34" charset="0"/>
              <a:cs typeface="Lato" panose="020F0502020204030203" pitchFamily="34" charset="0"/>
            </a:rPr>
            <a:t>ILLECITO AMMINISTRATIVO</a:t>
          </a:r>
          <a:endParaRPr lang="en-US" sz="2200" b="1" kern="1200" dirty="0">
            <a:latin typeface="Lato" panose="020F0502020204030203" pitchFamily="34" charset="0"/>
            <a:ea typeface="Lato" panose="020F0502020204030203" pitchFamily="34" charset="0"/>
            <a:cs typeface="Lato" panose="020F0502020204030203" pitchFamily="34" charset="0"/>
          </a:endParaRPr>
        </a:p>
      </dsp:txBody>
      <dsp:txXfrm>
        <a:off x="1124387" y="2916976"/>
        <a:ext cx="3390025" cy="1033957"/>
      </dsp:txXfrm>
    </dsp:sp>
    <dsp:sp modelId="{DCBE7791-53BF-4B4B-8EDB-B0A7BB94D7CB}">
      <dsp:nvSpPr>
        <dsp:cNvPr id="0" name=""/>
        <dsp:cNvSpPr/>
      </dsp:nvSpPr>
      <dsp:spPr>
        <a:xfrm>
          <a:off x="1124387" y="4374687"/>
          <a:ext cx="3390025" cy="1033957"/>
        </a:xfrm>
        <a:prstGeom prst="rect">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Lato" panose="020F0502020204030203" pitchFamily="34" charset="0"/>
              <a:ea typeface="Lato" panose="020F0502020204030203" pitchFamily="34" charset="0"/>
              <a:cs typeface="Lato" panose="020F0502020204030203" pitchFamily="34" charset="0"/>
            </a:rPr>
            <a:t>DOPING</a:t>
          </a:r>
        </a:p>
      </dsp:txBody>
      <dsp:txXfrm>
        <a:off x="1124387" y="4374687"/>
        <a:ext cx="3390025" cy="103395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53DAA09-EE20-4D4B-8E81-63210A0C86C4}"/>
              </a:ext>
            </a:extLst>
          </p:cNvPr>
          <p:cNvSpPr>
            <a:spLocks noGrp="1"/>
          </p:cNvSpPr>
          <p:nvPr>
            <p:ph type="hdr" sz="quarter"/>
          </p:nvPr>
        </p:nvSpPr>
        <p:spPr>
          <a:xfrm>
            <a:off x="0" y="1"/>
            <a:ext cx="2946341" cy="4964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it-IT"/>
          </a:p>
        </p:txBody>
      </p:sp>
      <p:sp>
        <p:nvSpPr>
          <p:cNvPr id="3" name="Segnaposto data 2">
            <a:extLst>
              <a:ext uri="{FF2B5EF4-FFF2-40B4-BE49-F238E27FC236}">
                <a16:creationId xmlns:a16="http://schemas.microsoft.com/office/drawing/2014/main" id="{AA853312-D115-4343-BAEA-7FD69685E249}"/>
              </a:ext>
            </a:extLst>
          </p:cNvPr>
          <p:cNvSpPr>
            <a:spLocks noGrp="1"/>
          </p:cNvSpPr>
          <p:nvPr>
            <p:ph type="dt" idx="1"/>
          </p:nvPr>
        </p:nvSpPr>
        <p:spPr>
          <a:xfrm>
            <a:off x="3849760" y="1"/>
            <a:ext cx="2946341" cy="4964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A7A185F-4EBD-40CD-9395-BB83750DF47F}" type="datetimeFigureOut">
              <a:rPr lang="it-IT"/>
              <a:pPr>
                <a:defRPr/>
              </a:pPr>
              <a:t>19/02/2025</a:t>
            </a:fld>
            <a:endParaRPr lang="it-IT"/>
          </a:p>
        </p:txBody>
      </p:sp>
      <p:sp>
        <p:nvSpPr>
          <p:cNvPr id="4" name="Segnaposto immagine diapositiva 3">
            <a:extLst>
              <a:ext uri="{FF2B5EF4-FFF2-40B4-BE49-F238E27FC236}">
                <a16:creationId xmlns:a16="http://schemas.microsoft.com/office/drawing/2014/main" id="{9439B986-9E6B-44F4-9B9C-CC8E8B62B8D3}"/>
              </a:ext>
            </a:extLst>
          </p:cNvPr>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AC002403-1335-465E-8CA1-9D3072F3477F}"/>
              </a:ext>
            </a:extLst>
          </p:cNvPr>
          <p:cNvSpPr>
            <a:spLocks noGrp="1"/>
          </p:cNvSpPr>
          <p:nvPr>
            <p:ph type="body" sz="quarter" idx="3"/>
          </p:nvPr>
        </p:nvSpPr>
        <p:spPr>
          <a:xfrm>
            <a:off x="679925" y="4715924"/>
            <a:ext cx="5437825" cy="4466094"/>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6D533F90-82B0-464F-9437-5F2FBA2EB8DD}"/>
              </a:ext>
            </a:extLst>
          </p:cNvPr>
          <p:cNvSpPr>
            <a:spLocks noGrp="1"/>
          </p:cNvSpPr>
          <p:nvPr>
            <p:ph type="ftr" sz="quarter" idx="4"/>
          </p:nvPr>
        </p:nvSpPr>
        <p:spPr>
          <a:xfrm>
            <a:off x="0" y="9428603"/>
            <a:ext cx="2946341" cy="4964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it-IT"/>
          </a:p>
        </p:txBody>
      </p:sp>
      <p:sp>
        <p:nvSpPr>
          <p:cNvPr id="7" name="Segnaposto numero diapositiva 6">
            <a:extLst>
              <a:ext uri="{FF2B5EF4-FFF2-40B4-BE49-F238E27FC236}">
                <a16:creationId xmlns:a16="http://schemas.microsoft.com/office/drawing/2014/main" id="{0ABC2894-6339-4A7B-87AE-CDE0D31E9DEA}"/>
              </a:ext>
            </a:extLst>
          </p:cNvPr>
          <p:cNvSpPr>
            <a:spLocks noGrp="1"/>
          </p:cNvSpPr>
          <p:nvPr>
            <p:ph type="sldNum" sz="quarter" idx="5"/>
          </p:nvPr>
        </p:nvSpPr>
        <p:spPr>
          <a:xfrm>
            <a:off x="3849760" y="9428603"/>
            <a:ext cx="2946341" cy="4964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4310C4F-7A65-475D-B96E-496606B3DA4A}"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ttangolo 19">
            <a:extLst>
              <a:ext uri="{FF2B5EF4-FFF2-40B4-BE49-F238E27FC236}">
                <a16:creationId xmlns:a16="http://schemas.microsoft.com/office/drawing/2014/main" id="{0CB9B38D-638D-49F9-81F1-A4EE75D30FB0}"/>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5" name="Rettangolo 20">
            <a:extLst>
              <a:ext uri="{FF2B5EF4-FFF2-40B4-BE49-F238E27FC236}">
                <a16:creationId xmlns:a16="http://schemas.microsoft.com/office/drawing/2014/main" id="{572B4B26-6956-432C-A767-4FC2D3CE34C2}"/>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6" name="Rettangolo 21">
            <a:extLst>
              <a:ext uri="{FF2B5EF4-FFF2-40B4-BE49-F238E27FC236}">
                <a16:creationId xmlns:a16="http://schemas.microsoft.com/office/drawing/2014/main" id="{9086419B-ACCD-41AA-B1E3-9A79D049A718}"/>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7" name="Rettangolo 23">
            <a:extLst>
              <a:ext uri="{FF2B5EF4-FFF2-40B4-BE49-F238E27FC236}">
                <a16:creationId xmlns:a16="http://schemas.microsoft.com/office/drawing/2014/main" id="{D6FEF7C4-6BDA-4633-B054-50AC95069195}"/>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10" name="Rettangolo 9">
            <a:extLst>
              <a:ext uri="{FF2B5EF4-FFF2-40B4-BE49-F238E27FC236}">
                <a16:creationId xmlns:a16="http://schemas.microsoft.com/office/drawing/2014/main" id="{CF9A5408-386D-46FD-B96A-42D9610F5213}"/>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Connettore 1 20">
            <a:extLst>
              <a:ext uri="{FF2B5EF4-FFF2-40B4-BE49-F238E27FC236}">
                <a16:creationId xmlns:a16="http://schemas.microsoft.com/office/drawing/2014/main" id="{E91EF36A-9F3E-4D46-AD3F-12DE04A73ABC}"/>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2" name="Rettangolo 11">
            <a:extLst>
              <a:ext uri="{FF2B5EF4-FFF2-40B4-BE49-F238E27FC236}">
                <a16:creationId xmlns:a16="http://schemas.microsoft.com/office/drawing/2014/main" id="{837E92BC-352B-45DD-A676-13A54B243625}"/>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3" name="Ovale 12">
            <a:extLst>
              <a:ext uri="{FF2B5EF4-FFF2-40B4-BE49-F238E27FC236}">
                <a16:creationId xmlns:a16="http://schemas.microsoft.com/office/drawing/2014/main" id="{C170B884-CEC5-44ED-8CE7-FC8516E94518}"/>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e 13">
            <a:extLst>
              <a:ext uri="{FF2B5EF4-FFF2-40B4-BE49-F238E27FC236}">
                <a16:creationId xmlns:a16="http://schemas.microsoft.com/office/drawing/2014/main" id="{363603F4-5AC6-4263-9A1D-CA624D814F1A}"/>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8" name="Titolo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it-IT"/>
              <a:t>Fare clic per modificare lo stile del titolo dello schema</a:t>
            </a:r>
            <a:endParaRPr lang="en-US"/>
          </a:p>
        </p:txBody>
      </p:sp>
      <p:sp>
        <p:nvSpPr>
          <p:cNvPr id="15" name="Segnaposto data 27">
            <a:extLst>
              <a:ext uri="{FF2B5EF4-FFF2-40B4-BE49-F238E27FC236}">
                <a16:creationId xmlns:a16="http://schemas.microsoft.com/office/drawing/2014/main" id="{7C81E349-6C65-4307-8A0E-F50B3CD8B196}"/>
              </a:ext>
            </a:extLst>
          </p:cNvPr>
          <p:cNvSpPr>
            <a:spLocks noGrp="1"/>
          </p:cNvSpPr>
          <p:nvPr>
            <p:ph type="dt" sz="half" idx="10"/>
          </p:nvPr>
        </p:nvSpPr>
        <p:spPr/>
        <p:txBody>
          <a:bodyPr/>
          <a:lstStyle>
            <a:lvl1pPr>
              <a:defRPr/>
            </a:lvl1pPr>
          </a:lstStyle>
          <a:p>
            <a:pPr>
              <a:defRPr/>
            </a:pPr>
            <a:fld id="{5BDF5E42-7461-4626-8900-8F0A911C5914}" type="datetimeFigureOut">
              <a:rPr lang="it-IT"/>
              <a:pPr>
                <a:defRPr/>
              </a:pPr>
              <a:t>19/02/2025</a:t>
            </a:fld>
            <a:endParaRPr lang="it-IT"/>
          </a:p>
        </p:txBody>
      </p:sp>
      <p:sp>
        <p:nvSpPr>
          <p:cNvPr id="16" name="Segnaposto piè di pagina 16">
            <a:extLst>
              <a:ext uri="{FF2B5EF4-FFF2-40B4-BE49-F238E27FC236}">
                <a16:creationId xmlns:a16="http://schemas.microsoft.com/office/drawing/2014/main" id="{2D33DEE9-4FFE-43A5-A69C-5F06F6985BEE}"/>
              </a:ext>
            </a:extLst>
          </p:cNvPr>
          <p:cNvSpPr>
            <a:spLocks noGrp="1"/>
          </p:cNvSpPr>
          <p:nvPr>
            <p:ph type="ftr" sz="quarter" idx="11"/>
          </p:nvPr>
        </p:nvSpPr>
        <p:spPr/>
        <p:txBody>
          <a:bodyPr/>
          <a:lstStyle>
            <a:lvl1pPr>
              <a:defRPr/>
            </a:lvl1pPr>
          </a:lstStyle>
          <a:p>
            <a:pPr>
              <a:defRPr/>
            </a:pPr>
            <a:endParaRPr lang="it-IT"/>
          </a:p>
        </p:txBody>
      </p:sp>
      <p:sp>
        <p:nvSpPr>
          <p:cNvPr id="17" name="Segnaposto numero diapositiva 28">
            <a:extLst>
              <a:ext uri="{FF2B5EF4-FFF2-40B4-BE49-F238E27FC236}">
                <a16:creationId xmlns:a16="http://schemas.microsoft.com/office/drawing/2014/main" id="{58D828CD-3451-4031-ADB3-91C1E770428B}"/>
              </a:ext>
            </a:extLst>
          </p:cNvPr>
          <p:cNvSpPr>
            <a:spLocks noGrp="1"/>
          </p:cNvSpPr>
          <p:nvPr>
            <p:ph type="sldNum" sz="quarter" idx="12"/>
          </p:nvPr>
        </p:nvSpPr>
        <p:spPr>
          <a:xfrm>
            <a:off x="4343400" y="2198688"/>
            <a:ext cx="457200" cy="441325"/>
          </a:xfrm>
        </p:spPr>
        <p:txBody>
          <a:bodyPr/>
          <a:lstStyle>
            <a:lvl1pPr>
              <a:defRPr/>
            </a:lvl1pPr>
          </a:lstStyle>
          <a:p>
            <a:pPr>
              <a:defRPr/>
            </a:pPr>
            <a:fld id="{ADC71980-1BE3-463A-81EC-927219052CDA}" type="slidenum">
              <a:rPr lang="it-IT" altLang="it-IT"/>
              <a:pPr>
                <a:defRPr/>
              </a:pPr>
              <a:t>‹N›</a:t>
            </a:fld>
            <a:endParaRPr lang="it-IT" altLang="it-IT"/>
          </a:p>
        </p:txBody>
      </p:sp>
    </p:spTree>
    <p:extLst>
      <p:ext uri="{BB962C8B-B14F-4D97-AF65-F5344CB8AC3E}">
        <p14:creationId xmlns:p14="http://schemas.microsoft.com/office/powerpoint/2010/main" val="30272261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C172FF5-7A33-4C85-9180-38D3A1C871B0}"/>
              </a:ext>
            </a:extLst>
          </p:cNvPr>
          <p:cNvSpPr>
            <a:spLocks noGrp="1"/>
          </p:cNvSpPr>
          <p:nvPr>
            <p:ph type="dt" sz="half" idx="10"/>
          </p:nvPr>
        </p:nvSpPr>
        <p:spPr/>
        <p:txBody>
          <a:bodyPr/>
          <a:lstStyle>
            <a:lvl1pPr>
              <a:defRPr/>
            </a:lvl1pPr>
          </a:lstStyle>
          <a:p>
            <a:pPr>
              <a:defRPr/>
            </a:pPr>
            <a:fld id="{AC2E2899-B6C9-4A71-B1B9-A563FAB27A0E}" type="datetimeFigureOut">
              <a:rPr lang="it-IT"/>
              <a:pPr>
                <a:defRPr/>
              </a:pPr>
              <a:t>19/02/2025</a:t>
            </a:fld>
            <a:endParaRPr lang="it-IT"/>
          </a:p>
        </p:txBody>
      </p:sp>
      <p:sp>
        <p:nvSpPr>
          <p:cNvPr id="5" name="Segnaposto piè di pagina 4">
            <a:extLst>
              <a:ext uri="{FF2B5EF4-FFF2-40B4-BE49-F238E27FC236}">
                <a16:creationId xmlns:a16="http://schemas.microsoft.com/office/drawing/2014/main" id="{4634E0BE-2B55-4786-980E-1F8A6F2E3CD6}"/>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FC9E1E6-9F9C-4EC1-92C4-39D0CDECFFFE}"/>
              </a:ext>
            </a:extLst>
          </p:cNvPr>
          <p:cNvSpPr>
            <a:spLocks noGrp="1"/>
          </p:cNvSpPr>
          <p:nvPr>
            <p:ph type="sldNum" sz="quarter" idx="12"/>
          </p:nvPr>
        </p:nvSpPr>
        <p:spPr/>
        <p:txBody>
          <a:bodyPr/>
          <a:lstStyle>
            <a:lvl1pPr>
              <a:defRPr/>
            </a:lvl1pPr>
          </a:lstStyle>
          <a:p>
            <a:pPr>
              <a:defRPr/>
            </a:pPr>
            <a:fld id="{3C75A671-BDC0-468B-A9C2-0A6344DC3B0B}" type="slidenum">
              <a:rPr lang="it-IT" altLang="it-IT"/>
              <a:pPr>
                <a:defRPr/>
              </a:pPr>
              <a:t>‹N›</a:t>
            </a:fld>
            <a:endParaRPr lang="it-IT" altLang="it-IT"/>
          </a:p>
        </p:txBody>
      </p:sp>
    </p:spTree>
    <p:extLst>
      <p:ext uri="{BB962C8B-B14F-4D97-AF65-F5344CB8AC3E}">
        <p14:creationId xmlns:p14="http://schemas.microsoft.com/office/powerpoint/2010/main" val="348639214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Pr>
        <a:solidFill>
          <a:schemeClr val="bg2"/>
        </a:solidFill>
        <a:effectLst/>
      </p:bgPr>
    </p:bg>
    <p:spTree>
      <p:nvGrpSpPr>
        <p:cNvPr id="1" name=""/>
        <p:cNvGrpSpPr/>
        <p:nvPr/>
      </p:nvGrpSpPr>
      <p:grpSpPr>
        <a:xfrm>
          <a:off x="0" y="0"/>
          <a:ext cx="0" cy="0"/>
          <a:chOff x="0" y="0"/>
          <a:chExt cx="0" cy="0"/>
        </a:xfrm>
      </p:grpSpPr>
      <p:sp>
        <p:nvSpPr>
          <p:cNvPr id="4" name="Rettangolo 19">
            <a:extLst>
              <a:ext uri="{FF2B5EF4-FFF2-40B4-BE49-F238E27FC236}">
                <a16:creationId xmlns:a16="http://schemas.microsoft.com/office/drawing/2014/main" id="{619CA155-8DD9-45DD-BDFE-4BE48DEA2569}"/>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5" name="Rettangolo 20">
            <a:extLst>
              <a:ext uri="{FF2B5EF4-FFF2-40B4-BE49-F238E27FC236}">
                <a16:creationId xmlns:a16="http://schemas.microsoft.com/office/drawing/2014/main" id="{94827206-7468-4917-AB4B-9C7C445F7EB8}"/>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6" name="Rettangolo 21">
            <a:extLst>
              <a:ext uri="{FF2B5EF4-FFF2-40B4-BE49-F238E27FC236}">
                <a16:creationId xmlns:a16="http://schemas.microsoft.com/office/drawing/2014/main" id="{2840F319-5777-4659-8D89-33128ADE0EA5}"/>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7" name="Rettangolo 23">
            <a:extLst>
              <a:ext uri="{FF2B5EF4-FFF2-40B4-BE49-F238E27FC236}">
                <a16:creationId xmlns:a16="http://schemas.microsoft.com/office/drawing/2014/main" id="{BEBE1AE6-62EB-4525-9DED-88216A7D6947}"/>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8" name="Rettangolo 7">
            <a:extLst>
              <a:ext uri="{FF2B5EF4-FFF2-40B4-BE49-F238E27FC236}">
                <a16:creationId xmlns:a16="http://schemas.microsoft.com/office/drawing/2014/main" id="{3E716A9E-A01E-465B-BBF3-83FF283471C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9" name="Rettangolo 8">
            <a:extLst>
              <a:ext uri="{FF2B5EF4-FFF2-40B4-BE49-F238E27FC236}">
                <a16:creationId xmlns:a16="http://schemas.microsoft.com/office/drawing/2014/main" id="{3C37F87C-A2C3-4FE4-91A9-0B6B6EF7A705}"/>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0" name="Connettore 1 21">
            <a:extLst>
              <a:ext uri="{FF2B5EF4-FFF2-40B4-BE49-F238E27FC236}">
                <a16:creationId xmlns:a16="http://schemas.microsoft.com/office/drawing/2014/main" id="{9AB59B96-92A4-4F9C-B39D-264DB46CBEB1}"/>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Ovale 10">
            <a:extLst>
              <a:ext uri="{FF2B5EF4-FFF2-40B4-BE49-F238E27FC236}">
                <a16:creationId xmlns:a16="http://schemas.microsoft.com/office/drawing/2014/main" id="{21FA97C3-6ED8-47CA-8F38-C5E673B9E307}"/>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e 11">
            <a:extLst>
              <a:ext uri="{FF2B5EF4-FFF2-40B4-BE49-F238E27FC236}">
                <a16:creationId xmlns:a16="http://schemas.microsoft.com/office/drawing/2014/main" id="{0B5575B4-BA1E-4E46-BC82-93762680B920}"/>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egnaposto testo verticale 2"/>
          <p:cNvSpPr>
            <a:spLocks noGrp="1"/>
          </p:cNvSpPr>
          <p:nvPr>
            <p:ph type="body" orient="vert" idx="1"/>
          </p:nvPr>
        </p:nvSpPr>
        <p:spPr>
          <a:xfrm>
            <a:off x="304800" y="304800"/>
            <a:ext cx="6553200" cy="5821366"/>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 name="Titolo verticale 1"/>
          <p:cNvSpPr>
            <a:spLocks noGrp="1"/>
          </p:cNvSpPr>
          <p:nvPr>
            <p:ph type="title" orient="vert"/>
          </p:nvPr>
        </p:nvSpPr>
        <p:spPr>
          <a:xfrm>
            <a:off x="7391400" y="304801"/>
            <a:ext cx="1447800" cy="5851525"/>
          </a:xfrm>
        </p:spPr>
        <p:txBody>
          <a:bodyPr vert="eaVert"/>
          <a:lstStyle/>
          <a:p>
            <a:r>
              <a:rPr lang="it-IT"/>
              <a:t>Fare clic per modificare lo stile del titolo dello schema</a:t>
            </a:r>
            <a:endParaRPr lang="en-US"/>
          </a:p>
        </p:txBody>
      </p:sp>
      <p:sp>
        <p:nvSpPr>
          <p:cNvPr id="13" name="Segnaposto numero diapositiva 5">
            <a:extLst>
              <a:ext uri="{FF2B5EF4-FFF2-40B4-BE49-F238E27FC236}">
                <a16:creationId xmlns:a16="http://schemas.microsoft.com/office/drawing/2014/main" id="{A2E6C40A-0AA0-4005-B71D-AA5CB9896558}"/>
              </a:ext>
            </a:extLst>
          </p:cNvPr>
          <p:cNvSpPr>
            <a:spLocks noGrp="1"/>
          </p:cNvSpPr>
          <p:nvPr>
            <p:ph type="sldNum" sz="quarter" idx="10"/>
          </p:nvPr>
        </p:nvSpPr>
        <p:spPr>
          <a:xfrm>
            <a:off x="6915150" y="3009900"/>
            <a:ext cx="457200" cy="441325"/>
          </a:xfrm>
        </p:spPr>
        <p:txBody>
          <a:bodyPr/>
          <a:lstStyle>
            <a:lvl1pPr>
              <a:defRPr/>
            </a:lvl1pPr>
          </a:lstStyle>
          <a:p>
            <a:pPr>
              <a:defRPr/>
            </a:pPr>
            <a:fld id="{D40C964D-D09E-43EB-8D33-5A338B409728}" type="slidenum">
              <a:rPr lang="it-IT" altLang="it-IT"/>
              <a:pPr>
                <a:defRPr/>
              </a:pPr>
              <a:t>‹N›</a:t>
            </a:fld>
            <a:endParaRPr lang="it-IT" altLang="it-IT"/>
          </a:p>
        </p:txBody>
      </p:sp>
      <p:sp>
        <p:nvSpPr>
          <p:cNvPr id="14" name="Segnaposto data 3">
            <a:extLst>
              <a:ext uri="{FF2B5EF4-FFF2-40B4-BE49-F238E27FC236}">
                <a16:creationId xmlns:a16="http://schemas.microsoft.com/office/drawing/2014/main" id="{A6EBB03D-1327-4181-8D08-A38A22B05060}"/>
              </a:ext>
            </a:extLst>
          </p:cNvPr>
          <p:cNvSpPr>
            <a:spLocks noGrp="1"/>
          </p:cNvSpPr>
          <p:nvPr>
            <p:ph type="dt" sz="half" idx="11"/>
          </p:nvPr>
        </p:nvSpPr>
        <p:spPr/>
        <p:txBody>
          <a:bodyPr/>
          <a:lstStyle>
            <a:lvl1pPr>
              <a:defRPr/>
            </a:lvl1pPr>
          </a:lstStyle>
          <a:p>
            <a:pPr>
              <a:defRPr/>
            </a:pPr>
            <a:fld id="{3A6824C0-280B-4B05-A861-CEABE4313FB3}" type="datetimeFigureOut">
              <a:rPr lang="it-IT"/>
              <a:pPr>
                <a:defRPr/>
              </a:pPr>
              <a:t>19/02/2025</a:t>
            </a:fld>
            <a:endParaRPr lang="it-IT"/>
          </a:p>
        </p:txBody>
      </p:sp>
      <p:sp>
        <p:nvSpPr>
          <p:cNvPr id="15" name="Segnaposto piè di pagina 4">
            <a:extLst>
              <a:ext uri="{FF2B5EF4-FFF2-40B4-BE49-F238E27FC236}">
                <a16:creationId xmlns:a16="http://schemas.microsoft.com/office/drawing/2014/main" id="{E14BD690-328C-4B68-B0B4-CA252B483DA6}"/>
              </a:ext>
            </a:extLst>
          </p:cNvPr>
          <p:cNvSpPr>
            <a:spLocks noGrp="1"/>
          </p:cNvSpPr>
          <p:nvPr>
            <p:ph type="ftr" sz="quarter" idx="12"/>
          </p:nvPr>
        </p:nvSpPr>
        <p:spPr/>
        <p:txBody>
          <a:bodyPr/>
          <a:lstStyle>
            <a:lvl1pPr>
              <a:defRPr/>
            </a:lvl1pPr>
          </a:lstStyle>
          <a:p>
            <a:pPr>
              <a:defRPr/>
            </a:pPr>
            <a:endParaRPr lang="it-IT"/>
          </a:p>
        </p:txBody>
      </p:sp>
    </p:spTree>
    <p:extLst>
      <p:ext uri="{BB962C8B-B14F-4D97-AF65-F5344CB8AC3E}">
        <p14:creationId xmlns:p14="http://schemas.microsoft.com/office/powerpoint/2010/main" val="86686168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Contenuto con didascalia">
    <p:bg>
      <p:bgPr>
        <a:solidFill>
          <a:srgbClr val="FFFFFF"/>
        </a:solidFill>
        <a:effectLst/>
      </p:bgPr>
    </p:bg>
    <p:spTree>
      <p:nvGrpSpPr>
        <p:cNvPr id="1" name=""/>
        <p:cNvGrpSpPr/>
        <p:nvPr/>
      </p:nvGrpSpPr>
      <p:grpSpPr>
        <a:xfrm>
          <a:off x="0" y="0"/>
          <a:ext cx="0" cy="0"/>
          <a:chOff x="0" y="0"/>
          <a:chExt cx="0" cy="0"/>
        </a:xfrm>
      </p:grpSpPr>
      <p:sp>
        <p:nvSpPr>
          <p:cNvPr id="119" name="Rettangolo 4"/>
          <p:cNvSpPr/>
          <p:nvPr/>
        </p:nvSpPr>
        <p:spPr>
          <a:xfrm>
            <a:off x="152400" y="152400"/>
            <a:ext cx="8832850" cy="304800"/>
          </a:xfrm>
          <a:prstGeom prst="rect">
            <a:avLst/>
          </a:prstGeom>
          <a:solidFill>
            <a:schemeClr val="accent3"/>
          </a:solidFill>
          <a:ln w="12700">
            <a:miter lim="400000"/>
          </a:ln>
        </p:spPr>
        <p:txBody>
          <a:bodyPr lIns="45719" rIns="45719" anchor="ctr"/>
          <a:lstStyle/>
          <a:p>
            <a:endParaRPr/>
          </a:p>
        </p:txBody>
      </p:sp>
      <p:sp>
        <p:nvSpPr>
          <p:cNvPr id="120" name="Rettangolo 20"/>
          <p:cNvSpPr/>
          <p:nvPr/>
        </p:nvSpPr>
        <p:spPr>
          <a:xfrm>
            <a:off x="0" y="6705600"/>
            <a:ext cx="9144000" cy="152400"/>
          </a:xfrm>
          <a:prstGeom prst="rect">
            <a:avLst/>
          </a:prstGeom>
          <a:solidFill>
            <a:srgbClr val="FFFFFF"/>
          </a:solidFill>
          <a:ln w="12700">
            <a:miter lim="400000"/>
          </a:ln>
        </p:spPr>
        <p:txBody>
          <a:bodyPr lIns="45719" rIns="45719" anchor="ctr"/>
          <a:lstStyle/>
          <a:p>
            <a:endParaRPr/>
          </a:p>
        </p:txBody>
      </p:sp>
      <p:sp>
        <p:nvSpPr>
          <p:cNvPr id="121" name="Rettangolo 21"/>
          <p:cNvSpPr/>
          <p:nvPr/>
        </p:nvSpPr>
        <p:spPr>
          <a:xfrm>
            <a:off x="8991600" y="0"/>
            <a:ext cx="152400" cy="6858000"/>
          </a:xfrm>
          <a:prstGeom prst="rect">
            <a:avLst/>
          </a:prstGeom>
          <a:solidFill>
            <a:srgbClr val="FFFFFF"/>
          </a:solidFill>
          <a:ln w="12700">
            <a:miter lim="400000"/>
          </a:ln>
        </p:spPr>
        <p:txBody>
          <a:bodyPr lIns="45719" rIns="45719" anchor="ctr"/>
          <a:lstStyle/>
          <a:p>
            <a:endParaRPr/>
          </a:p>
        </p:txBody>
      </p:sp>
      <p:sp>
        <p:nvSpPr>
          <p:cNvPr id="122" name="Rettangolo 23"/>
          <p:cNvSpPr/>
          <p:nvPr/>
        </p:nvSpPr>
        <p:spPr>
          <a:xfrm>
            <a:off x="0" y="0"/>
            <a:ext cx="9144000" cy="119063"/>
          </a:xfrm>
          <a:prstGeom prst="rect">
            <a:avLst/>
          </a:prstGeom>
          <a:solidFill>
            <a:srgbClr val="FFFFFF"/>
          </a:solidFill>
          <a:ln w="12700">
            <a:miter lim="400000"/>
          </a:ln>
        </p:spPr>
        <p:txBody>
          <a:bodyPr lIns="45719" rIns="45719" anchor="ctr"/>
          <a:lstStyle/>
          <a:p>
            <a:endParaRPr/>
          </a:p>
        </p:txBody>
      </p:sp>
      <p:sp>
        <p:nvSpPr>
          <p:cNvPr id="123" name="Rettangolo 24"/>
          <p:cNvSpPr/>
          <p:nvPr/>
        </p:nvSpPr>
        <p:spPr>
          <a:xfrm>
            <a:off x="0" y="0"/>
            <a:ext cx="152400" cy="6858000"/>
          </a:xfrm>
          <a:prstGeom prst="rect">
            <a:avLst/>
          </a:prstGeom>
          <a:solidFill>
            <a:srgbClr val="FFFFFF"/>
          </a:solidFill>
          <a:ln w="12700">
            <a:miter lim="400000"/>
          </a:ln>
        </p:spPr>
        <p:txBody>
          <a:bodyPr lIns="45719" rIns="45719" anchor="ctr"/>
          <a:lstStyle/>
          <a:p>
            <a:endParaRPr/>
          </a:p>
        </p:txBody>
      </p:sp>
      <p:sp>
        <p:nvSpPr>
          <p:cNvPr id="124" name="Rettangolo 9"/>
          <p:cNvSpPr/>
          <p:nvPr/>
        </p:nvSpPr>
        <p:spPr>
          <a:xfrm>
            <a:off x="152400" y="609600"/>
            <a:ext cx="2743200" cy="58674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5" name="Rettangolo 10"/>
          <p:cNvSpPr/>
          <p:nvPr/>
        </p:nvSpPr>
        <p:spPr>
          <a:xfrm>
            <a:off x="152400" y="152400"/>
            <a:ext cx="8832850" cy="6546850"/>
          </a:xfrm>
          <a:prstGeom prst="rect">
            <a:avLst/>
          </a:prstGeom>
          <a:ln>
            <a:solidFill>
              <a:srgbClr val="7B9899"/>
            </a:solidFill>
            <a:miter/>
          </a:ln>
        </p:spPr>
        <p:txBody>
          <a:bodyPr lIns="45719" rIns="45719" anchor="ctr"/>
          <a:lstStyle/>
          <a:p>
            <a:endParaRPr/>
          </a:p>
        </p:txBody>
      </p:sp>
      <p:sp>
        <p:nvSpPr>
          <p:cNvPr id="126" name="Connettore 1 23"/>
          <p:cNvSpPr/>
          <p:nvPr/>
        </p:nvSpPr>
        <p:spPr>
          <a:xfrm>
            <a:off x="152400" y="533400"/>
            <a:ext cx="8832850" cy="0"/>
          </a:xfrm>
          <a:prstGeom prst="line">
            <a:avLst/>
          </a:prstGeom>
          <a:ln w="11430">
            <a:solidFill>
              <a:srgbClr val="7B9899"/>
            </a:solidFill>
            <a:prstDash val="sysDash"/>
          </a:ln>
        </p:spPr>
        <p:txBody>
          <a:bodyPr lIns="45719" rIns="45719"/>
          <a:lstStyle/>
          <a:p>
            <a:endParaRPr/>
          </a:p>
        </p:txBody>
      </p:sp>
      <p:sp>
        <p:nvSpPr>
          <p:cNvPr id="127" name="Ovale 12"/>
          <p:cNvSpPr/>
          <p:nvPr/>
        </p:nvSpPr>
        <p:spPr>
          <a:xfrm>
            <a:off x="1295400" y="228600"/>
            <a:ext cx="609600" cy="609600"/>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28" name="Ovale 13"/>
          <p:cNvSpPr/>
          <p:nvPr/>
        </p:nvSpPr>
        <p:spPr>
          <a:xfrm>
            <a:off x="1390650" y="323850"/>
            <a:ext cx="419100" cy="419100"/>
          </a:xfrm>
          <a:prstGeom prst="ellipse">
            <a:avLst/>
          </a:prstGeom>
          <a:solidFill>
            <a:srgbClr val="FFFFFF"/>
          </a:solidFill>
          <a:ln w="50800" cap="rnd">
            <a:solidFill>
              <a:srgbClr val="7B9899"/>
            </a:solidFill>
          </a:ln>
        </p:spPr>
        <p:txBody>
          <a:bodyPr lIns="45719" rIns="45719" anchor="ctr"/>
          <a:lstStyle/>
          <a:p>
            <a:pPr algn="ctr">
              <a:defRPr>
                <a:solidFill>
                  <a:srgbClr val="FFFFFF"/>
                </a:solidFill>
              </a:defRPr>
            </a:pPr>
            <a:endParaRPr/>
          </a:p>
        </p:txBody>
      </p:sp>
      <p:sp>
        <p:nvSpPr>
          <p:cNvPr id="129" name="Rettangolo 14"/>
          <p:cNvSpPr/>
          <p:nvPr/>
        </p:nvSpPr>
        <p:spPr>
          <a:xfrm>
            <a:off x="149225" y="6388100"/>
            <a:ext cx="8832850" cy="309564"/>
          </a:xfrm>
          <a:prstGeom prst="rect">
            <a:avLst/>
          </a:prstGeom>
          <a:solidFill>
            <a:schemeClr val="accent3"/>
          </a:solidFill>
          <a:ln w="12700">
            <a:miter lim="400000"/>
          </a:ln>
        </p:spPr>
        <p:txBody>
          <a:bodyPr lIns="45719" rIns="45719" anchor="ctr"/>
          <a:lstStyle/>
          <a:p>
            <a:endParaRPr/>
          </a:p>
        </p:txBody>
      </p:sp>
      <p:sp>
        <p:nvSpPr>
          <p:cNvPr id="130" name="Titolo Testo"/>
          <p:cNvSpPr txBox="1">
            <a:spLocks noGrp="1"/>
          </p:cNvSpPr>
          <p:nvPr>
            <p:ph type="title"/>
          </p:nvPr>
        </p:nvSpPr>
        <p:spPr>
          <a:xfrm>
            <a:off x="381000" y="914400"/>
            <a:ext cx="2362200" cy="990600"/>
          </a:xfrm>
          <a:prstGeom prst="rect">
            <a:avLst/>
          </a:prstGeom>
        </p:spPr>
        <p:txBody>
          <a:bodyPr/>
          <a:lstStyle>
            <a:lvl1pPr algn="l">
              <a:defRPr sz="2200" b="1">
                <a:solidFill>
                  <a:srgbClr val="FFFFFF"/>
                </a:solidFill>
              </a:defRPr>
            </a:lvl1pPr>
          </a:lstStyle>
          <a:p>
            <a:r>
              <a:t>Titolo Testo</a:t>
            </a:r>
          </a:p>
        </p:txBody>
      </p:sp>
      <p:sp>
        <p:nvSpPr>
          <p:cNvPr id="131" name="Corpo livello uno…"/>
          <p:cNvSpPr txBox="1">
            <a:spLocks noGrp="1"/>
          </p:cNvSpPr>
          <p:nvPr>
            <p:ph type="body" sz="quarter" idx="1"/>
          </p:nvPr>
        </p:nvSpPr>
        <p:spPr>
          <a:xfrm>
            <a:off x="381000" y="1981200"/>
            <a:ext cx="2362200" cy="4144963"/>
          </a:xfrm>
          <a:prstGeom prst="rect">
            <a:avLst/>
          </a:prstGeom>
        </p:spPr>
        <p:txBody>
          <a:bodyPr/>
          <a:lstStyle>
            <a:lvl1pPr marL="0" indent="0">
              <a:spcBef>
                <a:spcPts val="1000"/>
              </a:spcBef>
              <a:buClrTx/>
              <a:buSzTx/>
              <a:buNone/>
              <a:defRPr sz="1600">
                <a:solidFill>
                  <a:srgbClr val="FFFFFF"/>
                </a:solidFill>
              </a:defRPr>
            </a:lvl1pPr>
            <a:lvl2pPr marL="0" indent="274637">
              <a:spcBef>
                <a:spcPts val="1000"/>
              </a:spcBef>
              <a:buClrTx/>
              <a:buSzTx/>
              <a:buNone/>
              <a:defRPr sz="1600">
                <a:solidFill>
                  <a:srgbClr val="FFFFFF"/>
                </a:solidFill>
              </a:defRPr>
            </a:lvl2pPr>
            <a:lvl3pPr marL="0" indent="593725">
              <a:spcBef>
                <a:spcPts val="1000"/>
              </a:spcBef>
              <a:buClrTx/>
              <a:buSzTx/>
              <a:buNone/>
              <a:defRPr sz="1600">
                <a:solidFill>
                  <a:srgbClr val="FFFFFF"/>
                </a:solidFill>
              </a:defRPr>
            </a:lvl3pPr>
            <a:lvl4pPr marL="0" indent="868362">
              <a:spcBef>
                <a:spcPts val="1000"/>
              </a:spcBef>
              <a:buClrTx/>
              <a:buSzTx/>
              <a:buNone/>
              <a:defRPr sz="1600">
                <a:solidFill>
                  <a:srgbClr val="FFFFFF"/>
                </a:solidFill>
              </a:defRPr>
            </a:lvl4pPr>
            <a:lvl5pPr marL="0" indent="1143000">
              <a:spcBef>
                <a:spcPts val="1000"/>
              </a:spcBef>
              <a:buClrTx/>
              <a:buSzTx/>
              <a:buNone/>
              <a:defRPr sz="1600">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2" name="Numero diapositiva"/>
          <p:cNvSpPr txBox="1">
            <a:spLocks noGrp="1"/>
          </p:cNvSpPr>
          <p:nvPr>
            <p:ph type="sldNum" sz="quarter" idx="2"/>
          </p:nvPr>
        </p:nvSpPr>
        <p:spPr>
          <a:xfrm>
            <a:off x="1442114" y="367030"/>
            <a:ext cx="316172" cy="33274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7344546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lang="it-IT"/>
              <a:t>Fare clic per modificare lo stile del titolo dello schema</a:t>
            </a:r>
            <a:endParaRPr lang="en-US"/>
          </a:p>
        </p:txBody>
      </p:sp>
      <p:sp>
        <p:nvSpPr>
          <p:cNvPr id="8" name="Segnaposto contenuto 7"/>
          <p:cNvSpPr>
            <a:spLocks noGrp="1"/>
          </p:cNvSpPr>
          <p:nvPr>
            <p:ph sz="quarter" idx="1"/>
          </p:nvPr>
        </p:nvSpPr>
        <p:spPr>
          <a:xfrm>
            <a:off x="301752" y="1527048"/>
            <a:ext cx="8503920" cy="45720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7562CE2-95C2-4CA3-BA51-C4ED98D5D116}"/>
              </a:ext>
            </a:extLst>
          </p:cNvPr>
          <p:cNvSpPr>
            <a:spLocks noGrp="1"/>
          </p:cNvSpPr>
          <p:nvPr>
            <p:ph type="dt" sz="half" idx="10"/>
          </p:nvPr>
        </p:nvSpPr>
        <p:spPr/>
        <p:txBody>
          <a:bodyPr/>
          <a:lstStyle>
            <a:lvl1pPr>
              <a:defRPr/>
            </a:lvl1pPr>
          </a:lstStyle>
          <a:p>
            <a:pPr>
              <a:defRPr/>
            </a:pPr>
            <a:fld id="{358B53B4-3A8C-467F-8B3B-5475B439688A}" type="datetimeFigureOut">
              <a:rPr lang="it-IT"/>
              <a:pPr>
                <a:defRPr/>
              </a:pPr>
              <a:t>19/02/2025</a:t>
            </a:fld>
            <a:endParaRPr lang="it-IT"/>
          </a:p>
        </p:txBody>
      </p:sp>
      <p:sp>
        <p:nvSpPr>
          <p:cNvPr id="5" name="Segnaposto piè di pagina 4">
            <a:extLst>
              <a:ext uri="{FF2B5EF4-FFF2-40B4-BE49-F238E27FC236}">
                <a16:creationId xmlns:a16="http://schemas.microsoft.com/office/drawing/2014/main" id="{51B6212C-5283-451A-9036-22C1E7C1265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7E0BEAC-0D64-43D4-92F0-6C49E2471A6D}"/>
              </a:ext>
            </a:extLst>
          </p:cNvPr>
          <p:cNvSpPr>
            <a:spLocks noGrp="1"/>
          </p:cNvSpPr>
          <p:nvPr>
            <p:ph type="sldNum" sz="quarter" idx="12"/>
          </p:nvPr>
        </p:nvSpPr>
        <p:spPr>
          <a:xfrm>
            <a:off x="4362450" y="1027113"/>
            <a:ext cx="457200" cy="441325"/>
          </a:xfrm>
        </p:spPr>
        <p:txBody>
          <a:bodyPr/>
          <a:lstStyle>
            <a:lvl1pPr>
              <a:defRPr/>
            </a:lvl1pPr>
          </a:lstStyle>
          <a:p>
            <a:pPr>
              <a:defRPr/>
            </a:pPr>
            <a:fld id="{A8A9BAE8-D0DC-4B5F-AC7C-915E2E56F9A6}" type="slidenum">
              <a:rPr lang="it-IT" altLang="it-IT"/>
              <a:pPr>
                <a:defRPr/>
              </a:pPr>
              <a:t>‹N›</a:t>
            </a:fld>
            <a:endParaRPr lang="it-IT" altLang="it-IT"/>
          </a:p>
        </p:txBody>
      </p:sp>
    </p:spTree>
    <p:extLst>
      <p:ext uri="{BB962C8B-B14F-4D97-AF65-F5344CB8AC3E}">
        <p14:creationId xmlns:p14="http://schemas.microsoft.com/office/powerpoint/2010/main" val="122650005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19">
            <a:extLst>
              <a:ext uri="{FF2B5EF4-FFF2-40B4-BE49-F238E27FC236}">
                <a16:creationId xmlns:a16="http://schemas.microsoft.com/office/drawing/2014/main" id="{A6B4B232-E4BB-429D-BC3A-97E20AAF4F45}"/>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5" name="Rettangolo 20">
            <a:extLst>
              <a:ext uri="{FF2B5EF4-FFF2-40B4-BE49-F238E27FC236}">
                <a16:creationId xmlns:a16="http://schemas.microsoft.com/office/drawing/2014/main" id="{07DD7FE0-4631-40F4-89D0-1DE8136869F0}"/>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6" name="Rettangolo 21">
            <a:extLst>
              <a:ext uri="{FF2B5EF4-FFF2-40B4-BE49-F238E27FC236}">
                <a16:creationId xmlns:a16="http://schemas.microsoft.com/office/drawing/2014/main" id="{80101C89-06C9-4459-B4BA-B7E1842E7A0B}"/>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7" name="Rettangolo 23">
            <a:extLst>
              <a:ext uri="{FF2B5EF4-FFF2-40B4-BE49-F238E27FC236}">
                <a16:creationId xmlns:a16="http://schemas.microsoft.com/office/drawing/2014/main" id="{B6071E6F-5772-42B1-B0F1-2DFFF9E0F88B}"/>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8" name="Rettangolo 24">
            <a:extLst>
              <a:ext uri="{FF2B5EF4-FFF2-40B4-BE49-F238E27FC236}">
                <a16:creationId xmlns:a16="http://schemas.microsoft.com/office/drawing/2014/main" id="{FFC546F6-E8F9-4B67-BFBD-D983DF0862DC}"/>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9" name="Rettangolo 25">
            <a:extLst>
              <a:ext uri="{FF2B5EF4-FFF2-40B4-BE49-F238E27FC236}">
                <a16:creationId xmlns:a16="http://schemas.microsoft.com/office/drawing/2014/main" id="{962F5E20-81DA-479E-AC16-7FC1577F3794}"/>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10" name="Rettangolo 9">
            <a:extLst>
              <a:ext uri="{FF2B5EF4-FFF2-40B4-BE49-F238E27FC236}">
                <a16:creationId xmlns:a16="http://schemas.microsoft.com/office/drawing/2014/main" id="{6BBB4CAC-3B06-43AC-935A-8E7782A7AD05}"/>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Rettangolo 10">
            <a:extLst>
              <a:ext uri="{FF2B5EF4-FFF2-40B4-BE49-F238E27FC236}">
                <a16:creationId xmlns:a16="http://schemas.microsoft.com/office/drawing/2014/main" id="{F37F0A49-EA2F-4AD2-A574-859FF41C9DEF}"/>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2" name="Connettore 1 24">
            <a:extLst>
              <a:ext uri="{FF2B5EF4-FFF2-40B4-BE49-F238E27FC236}">
                <a16:creationId xmlns:a16="http://schemas.microsoft.com/office/drawing/2014/main" id="{74682189-2902-4A75-84D1-DFAC61F13796}"/>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3" name="Ovale 12">
            <a:extLst>
              <a:ext uri="{FF2B5EF4-FFF2-40B4-BE49-F238E27FC236}">
                <a16:creationId xmlns:a16="http://schemas.microsoft.com/office/drawing/2014/main" id="{DF57A48B-A919-41D0-8D48-584980E6235B}"/>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e 13">
            <a:extLst>
              <a:ext uri="{FF2B5EF4-FFF2-40B4-BE49-F238E27FC236}">
                <a16:creationId xmlns:a16="http://schemas.microsoft.com/office/drawing/2014/main" id="{AA47A62A-DC17-4F8D-8251-E535D7E36231}"/>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egnaposto testo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gli stili del testo dello schema</a:t>
            </a:r>
          </a:p>
        </p:txBody>
      </p:sp>
      <p:sp>
        <p:nvSpPr>
          <p:cNvPr id="2" name="Titolo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it-IT"/>
              <a:t>Fare clic per modificare lo stile del titolo dello schema</a:t>
            </a:r>
            <a:endParaRPr lang="en-US"/>
          </a:p>
        </p:txBody>
      </p:sp>
      <p:sp>
        <p:nvSpPr>
          <p:cNvPr id="15" name="Segnaposto piè di pagina 4">
            <a:extLst>
              <a:ext uri="{FF2B5EF4-FFF2-40B4-BE49-F238E27FC236}">
                <a16:creationId xmlns:a16="http://schemas.microsoft.com/office/drawing/2014/main" id="{7B4B7DF3-6A32-4844-9878-38984BBEFB33}"/>
              </a:ext>
            </a:extLst>
          </p:cNvPr>
          <p:cNvSpPr>
            <a:spLocks noGrp="1"/>
          </p:cNvSpPr>
          <p:nvPr>
            <p:ph type="ftr" sz="quarter" idx="10"/>
          </p:nvPr>
        </p:nvSpPr>
        <p:spPr/>
        <p:txBody>
          <a:bodyPr/>
          <a:lstStyle>
            <a:lvl1pPr>
              <a:defRPr/>
            </a:lvl1pPr>
          </a:lstStyle>
          <a:p>
            <a:pPr>
              <a:defRPr/>
            </a:pPr>
            <a:endParaRPr lang="it-IT"/>
          </a:p>
        </p:txBody>
      </p:sp>
      <p:sp>
        <p:nvSpPr>
          <p:cNvPr id="16" name="Segnaposto data 3">
            <a:extLst>
              <a:ext uri="{FF2B5EF4-FFF2-40B4-BE49-F238E27FC236}">
                <a16:creationId xmlns:a16="http://schemas.microsoft.com/office/drawing/2014/main" id="{B2F32597-09D5-4632-BAC9-EF83FC2B243F}"/>
              </a:ext>
            </a:extLst>
          </p:cNvPr>
          <p:cNvSpPr>
            <a:spLocks noGrp="1"/>
          </p:cNvSpPr>
          <p:nvPr>
            <p:ph type="dt" sz="half" idx="11"/>
          </p:nvPr>
        </p:nvSpPr>
        <p:spPr/>
        <p:txBody>
          <a:bodyPr/>
          <a:lstStyle>
            <a:lvl1pPr>
              <a:defRPr/>
            </a:lvl1pPr>
          </a:lstStyle>
          <a:p>
            <a:pPr>
              <a:defRPr/>
            </a:pPr>
            <a:fld id="{7210570F-8B2C-4441-B4B6-BF9F35A9621B}" type="datetimeFigureOut">
              <a:rPr lang="it-IT"/>
              <a:pPr>
                <a:defRPr/>
              </a:pPr>
              <a:t>19/02/2025</a:t>
            </a:fld>
            <a:endParaRPr lang="it-IT"/>
          </a:p>
        </p:txBody>
      </p:sp>
      <p:sp>
        <p:nvSpPr>
          <p:cNvPr id="17" name="Segnaposto numero diapositiva 5">
            <a:extLst>
              <a:ext uri="{FF2B5EF4-FFF2-40B4-BE49-F238E27FC236}">
                <a16:creationId xmlns:a16="http://schemas.microsoft.com/office/drawing/2014/main" id="{6625DF29-E066-460B-92A2-3824B721B6F2}"/>
              </a:ext>
            </a:extLst>
          </p:cNvPr>
          <p:cNvSpPr>
            <a:spLocks noGrp="1"/>
          </p:cNvSpPr>
          <p:nvPr>
            <p:ph type="sldNum" sz="quarter" idx="12"/>
          </p:nvPr>
        </p:nvSpPr>
        <p:spPr>
          <a:xfrm>
            <a:off x="4343400" y="2198688"/>
            <a:ext cx="457200" cy="441325"/>
          </a:xfrm>
        </p:spPr>
        <p:txBody>
          <a:bodyPr/>
          <a:lstStyle>
            <a:lvl1pPr>
              <a:defRPr/>
            </a:lvl1pPr>
          </a:lstStyle>
          <a:p>
            <a:pPr>
              <a:defRPr/>
            </a:pPr>
            <a:fld id="{4E0B0826-32C3-40F4-9315-1588864F68E4}" type="slidenum">
              <a:rPr lang="it-IT" altLang="it-IT"/>
              <a:pPr>
                <a:defRPr/>
              </a:pPr>
              <a:t>‹N›</a:t>
            </a:fld>
            <a:endParaRPr lang="it-IT" altLang="it-IT"/>
          </a:p>
        </p:txBody>
      </p:sp>
    </p:spTree>
    <p:extLst>
      <p:ext uri="{BB962C8B-B14F-4D97-AF65-F5344CB8AC3E}">
        <p14:creationId xmlns:p14="http://schemas.microsoft.com/office/powerpoint/2010/main" val="11192944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Pr>
        <a:solidFill>
          <a:schemeClr val="bg2"/>
        </a:solidFill>
        <a:effectLst/>
      </p:bgPr>
    </p:bg>
    <p:spTree>
      <p:nvGrpSpPr>
        <p:cNvPr id="1" name=""/>
        <p:cNvGrpSpPr/>
        <p:nvPr/>
      </p:nvGrpSpPr>
      <p:grpSpPr>
        <a:xfrm>
          <a:off x="0" y="0"/>
          <a:ext cx="0" cy="0"/>
          <a:chOff x="0" y="0"/>
          <a:chExt cx="0" cy="0"/>
        </a:xfrm>
      </p:grpSpPr>
      <p:sp>
        <p:nvSpPr>
          <p:cNvPr id="5" name="Connettore 1 19">
            <a:extLst>
              <a:ext uri="{FF2B5EF4-FFF2-40B4-BE49-F238E27FC236}">
                <a16:creationId xmlns:a16="http://schemas.microsoft.com/office/drawing/2014/main" id="{788FBF1C-3203-4A4B-897E-7D40ABE4A9E3}"/>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2" name="Titolo 1"/>
          <p:cNvSpPr>
            <a:spLocks noGrp="1"/>
          </p:cNvSpPr>
          <p:nvPr>
            <p:ph type="title"/>
          </p:nvPr>
        </p:nvSpPr>
        <p:spPr>
          <a:xfrm>
            <a:off x="301752" y="228600"/>
            <a:ext cx="8534400" cy="758952"/>
          </a:xfrm>
        </p:spPr>
        <p:txBody>
          <a:bodyPr/>
          <a:lstStyle/>
          <a:p>
            <a:r>
              <a:rPr lang="it-IT"/>
              <a:t>Fare clic per modificare lo stile del titolo dello schema</a:t>
            </a:r>
            <a:endParaRPr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data 4">
            <a:extLst>
              <a:ext uri="{FF2B5EF4-FFF2-40B4-BE49-F238E27FC236}">
                <a16:creationId xmlns:a16="http://schemas.microsoft.com/office/drawing/2014/main" id="{FEEABAAB-0BA8-4022-A714-D8847CF5C349}"/>
              </a:ext>
            </a:extLst>
          </p:cNvPr>
          <p:cNvSpPr>
            <a:spLocks noGrp="1"/>
          </p:cNvSpPr>
          <p:nvPr>
            <p:ph type="dt" sz="half" idx="10"/>
          </p:nvPr>
        </p:nvSpPr>
        <p:spPr>
          <a:xfrm>
            <a:off x="5791200" y="6410325"/>
            <a:ext cx="3044825" cy="365125"/>
          </a:xfrm>
        </p:spPr>
        <p:txBody>
          <a:bodyPr/>
          <a:lstStyle>
            <a:lvl1pPr>
              <a:defRPr/>
            </a:lvl1pPr>
          </a:lstStyle>
          <a:p>
            <a:pPr>
              <a:defRPr/>
            </a:pPr>
            <a:fld id="{DBC2F4B0-6D17-48D9-83E0-519EC80B496B}" type="datetimeFigureOut">
              <a:rPr lang="it-IT"/>
              <a:pPr>
                <a:defRPr/>
              </a:pPr>
              <a:t>19/02/2025</a:t>
            </a:fld>
            <a:endParaRPr lang="it-IT"/>
          </a:p>
        </p:txBody>
      </p:sp>
      <p:sp>
        <p:nvSpPr>
          <p:cNvPr id="7" name="Segnaposto piè di pagina 5">
            <a:extLst>
              <a:ext uri="{FF2B5EF4-FFF2-40B4-BE49-F238E27FC236}">
                <a16:creationId xmlns:a16="http://schemas.microsoft.com/office/drawing/2014/main" id="{4FFF5E36-2A87-4A7C-9362-DB870DC0D204}"/>
              </a:ext>
            </a:extLst>
          </p:cNvPr>
          <p:cNvSpPr>
            <a:spLocks noGrp="1"/>
          </p:cNvSpPr>
          <p:nvPr>
            <p:ph type="ftr" sz="quarter" idx="11"/>
          </p:nvPr>
        </p:nvSpPr>
        <p:spPr/>
        <p:txBody>
          <a:bodyPr/>
          <a:lstStyle>
            <a:lvl1pPr>
              <a:defRPr/>
            </a:lvl1pPr>
          </a:lstStyle>
          <a:p>
            <a:pPr>
              <a:defRPr/>
            </a:pPr>
            <a:endParaRPr lang="it-IT"/>
          </a:p>
        </p:txBody>
      </p:sp>
      <p:sp>
        <p:nvSpPr>
          <p:cNvPr id="8" name="Segnaposto numero diapositiva 6">
            <a:extLst>
              <a:ext uri="{FF2B5EF4-FFF2-40B4-BE49-F238E27FC236}">
                <a16:creationId xmlns:a16="http://schemas.microsoft.com/office/drawing/2014/main" id="{F2C94FB4-5DFC-4A9D-A519-851AF1F9F214}"/>
              </a:ext>
            </a:extLst>
          </p:cNvPr>
          <p:cNvSpPr>
            <a:spLocks noGrp="1"/>
          </p:cNvSpPr>
          <p:nvPr>
            <p:ph type="sldNum" sz="quarter" idx="12"/>
          </p:nvPr>
        </p:nvSpPr>
        <p:spPr/>
        <p:txBody>
          <a:bodyPr/>
          <a:lstStyle>
            <a:lvl1pPr>
              <a:defRPr/>
            </a:lvl1pPr>
          </a:lstStyle>
          <a:p>
            <a:pPr>
              <a:defRPr/>
            </a:pPr>
            <a:fld id="{AF012369-3D27-446B-AEF5-92F6DDC1BDE6}" type="slidenum">
              <a:rPr lang="it-IT" altLang="it-IT"/>
              <a:pPr>
                <a:defRPr/>
              </a:pPr>
              <a:t>‹N›</a:t>
            </a:fld>
            <a:endParaRPr lang="it-IT" altLang="it-IT"/>
          </a:p>
        </p:txBody>
      </p:sp>
    </p:spTree>
    <p:extLst>
      <p:ext uri="{BB962C8B-B14F-4D97-AF65-F5344CB8AC3E}">
        <p14:creationId xmlns:p14="http://schemas.microsoft.com/office/powerpoint/2010/main" val="388730851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Pr>
        <a:solidFill>
          <a:schemeClr val="bg2"/>
        </a:solidFill>
        <a:effectLst/>
      </p:bgPr>
    </p:bg>
    <p:spTree>
      <p:nvGrpSpPr>
        <p:cNvPr id="1" name=""/>
        <p:cNvGrpSpPr/>
        <p:nvPr/>
      </p:nvGrpSpPr>
      <p:grpSpPr>
        <a:xfrm>
          <a:off x="0" y="0"/>
          <a:ext cx="0" cy="0"/>
          <a:chOff x="0" y="0"/>
          <a:chExt cx="0" cy="0"/>
        </a:xfrm>
      </p:grpSpPr>
      <p:sp>
        <p:nvSpPr>
          <p:cNvPr id="7" name="Connettore 1 19">
            <a:extLst>
              <a:ext uri="{FF2B5EF4-FFF2-40B4-BE49-F238E27FC236}">
                <a16:creationId xmlns:a16="http://schemas.microsoft.com/office/drawing/2014/main" id="{3E8FA531-2E19-48FC-8C05-DB0FCDF1C462}"/>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8" name="Rettangolo 20">
            <a:extLst>
              <a:ext uri="{FF2B5EF4-FFF2-40B4-BE49-F238E27FC236}">
                <a16:creationId xmlns:a16="http://schemas.microsoft.com/office/drawing/2014/main" id="{0201728F-C894-4A6D-9E89-93D7F2FEF992}"/>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9" name="Rettangolo 21">
            <a:extLst>
              <a:ext uri="{FF2B5EF4-FFF2-40B4-BE49-F238E27FC236}">
                <a16:creationId xmlns:a16="http://schemas.microsoft.com/office/drawing/2014/main" id="{1D29A007-A594-46B6-9D30-F9BEF93DDC19}"/>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10" name="Rettangolo 23">
            <a:extLst>
              <a:ext uri="{FF2B5EF4-FFF2-40B4-BE49-F238E27FC236}">
                <a16:creationId xmlns:a16="http://schemas.microsoft.com/office/drawing/2014/main" id="{32D32CA5-4BB2-4341-838A-873407FBF491}"/>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11" name="Rettangolo 24">
            <a:extLst>
              <a:ext uri="{FF2B5EF4-FFF2-40B4-BE49-F238E27FC236}">
                <a16:creationId xmlns:a16="http://schemas.microsoft.com/office/drawing/2014/main" id="{849A0666-0D05-46AC-8FD9-3101DF251ACB}"/>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12" name="Rettangolo 11">
            <a:extLst>
              <a:ext uri="{FF2B5EF4-FFF2-40B4-BE49-F238E27FC236}">
                <a16:creationId xmlns:a16="http://schemas.microsoft.com/office/drawing/2014/main" id="{C373A746-2300-43CB-AF67-A0C3B40E333C}"/>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ttangolo 12">
            <a:extLst>
              <a:ext uri="{FF2B5EF4-FFF2-40B4-BE49-F238E27FC236}">
                <a16:creationId xmlns:a16="http://schemas.microsoft.com/office/drawing/2014/main" id="{9BB13715-6252-4503-8623-6CD7AD7D0D79}"/>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4" name="Connettore 1 23">
            <a:extLst>
              <a:ext uri="{FF2B5EF4-FFF2-40B4-BE49-F238E27FC236}">
                <a16:creationId xmlns:a16="http://schemas.microsoft.com/office/drawing/2014/main" id="{D57AF7AE-0573-4490-A952-64A96F0FFDD0}"/>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5" name="Rettangolo 14">
            <a:extLst>
              <a:ext uri="{FF2B5EF4-FFF2-40B4-BE49-F238E27FC236}">
                <a16:creationId xmlns:a16="http://schemas.microsoft.com/office/drawing/2014/main" id="{629A2407-B966-49DE-9ED8-60A60992047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6" name="Ovale 15">
            <a:extLst>
              <a:ext uri="{FF2B5EF4-FFF2-40B4-BE49-F238E27FC236}">
                <a16:creationId xmlns:a16="http://schemas.microsoft.com/office/drawing/2014/main" id="{D487AF42-3A7E-4452-9749-1EDF4A2358DD}"/>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e 16">
            <a:extLst>
              <a:ext uri="{FF2B5EF4-FFF2-40B4-BE49-F238E27FC236}">
                <a16:creationId xmlns:a16="http://schemas.microsoft.com/office/drawing/2014/main" id="{4A0EF83E-0339-4F57-AE4C-FA9E7A1C8222}"/>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it-IT"/>
              <a:t>Fare clic per modificare gli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it-IT"/>
              <a:t>Fare clic per modificare gli stili del testo dello schema</a:t>
            </a:r>
          </a:p>
        </p:txBody>
      </p:sp>
      <p:sp>
        <p:nvSpPr>
          <p:cNvPr id="24" name="Segnaposto contenuto 23"/>
          <p:cNvSpPr>
            <a:spLocks noGrp="1"/>
          </p:cNvSpPr>
          <p:nvPr>
            <p:ph sz="quarter" idx="2"/>
          </p:nvPr>
        </p:nvSpPr>
        <p:spPr>
          <a:xfrm>
            <a:off x="301752" y="2471383"/>
            <a:ext cx="4041648" cy="38184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6" name="Segnaposto contenuto 25"/>
          <p:cNvSpPr>
            <a:spLocks noGrp="1"/>
          </p:cNvSpPr>
          <p:nvPr>
            <p:ph sz="quarter" idx="4"/>
          </p:nvPr>
        </p:nvSpPr>
        <p:spPr>
          <a:xfrm>
            <a:off x="4800600" y="2471383"/>
            <a:ext cx="4038600" cy="382219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23" name="Titolo 22"/>
          <p:cNvSpPr>
            <a:spLocks noGrp="1"/>
          </p:cNvSpPr>
          <p:nvPr>
            <p:ph type="title"/>
          </p:nvPr>
        </p:nvSpPr>
        <p:spPr/>
        <p:txBody>
          <a:bodyPr rtlCol="0"/>
          <a:lstStyle/>
          <a:p>
            <a:r>
              <a:rPr lang="it-IT"/>
              <a:t>Fare clic per modificare lo stile del titolo dello schema</a:t>
            </a:r>
            <a:endParaRPr lang="en-US"/>
          </a:p>
        </p:txBody>
      </p:sp>
      <p:sp>
        <p:nvSpPr>
          <p:cNvPr id="18" name="Segnaposto data 6">
            <a:extLst>
              <a:ext uri="{FF2B5EF4-FFF2-40B4-BE49-F238E27FC236}">
                <a16:creationId xmlns:a16="http://schemas.microsoft.com/office/drawing/2014/main" id="{FCA3B00B-5673-43FA-B7A7-E275BC2D0BA8}"/>
              </a:ext>
            </a:extLst>
          </p:cNvPr>
          <p:cNvSpPr>
            <a:spLocks noGrp="1"/>
          </p:cNvSpPr>
          <p:nvPr>
            <p:ph type="dt" sz="half" idx="10"/>
          </p:nvPr>
        </p:nvSpPr>
        <p:spPr/>
        <p:txBody>
          <a:bodyPr/>
          <a:lstStyle>
            <a:lvl1pPr>
              <a:defRPr/>
            </a:lvl1pPr>
          </a:lstStyle>
          <a:p>
            <a:pPr>
              <a:defRPr/>
            </a:pPr>
            <a:fld id="{A7238DB9-5361-489B-B130-0C72FB1B6015}" type="datetimeFigureOut">
              <a:rPr lang="it-IT"/>
              <a:pPr>
                <a:defRPr/>
              </a:pPr>
              <a:t>19/02/2025</a:t>
            </a:fld>
            <a:endParaRPr lang="it-IT"/>
          </a:p>
        </p:txBody>
      </p:sp>
      <p:sp>
        <p:nvSpPr>
          <p:cNvPr id="19" name="Segnaposto piè di pagina 7">
            <a:extLst>
              <a:ext uri="{FF2B5EF4-FFF2-40B4-BE49-F238E27FC236}">
                <a16:creationId xmlns:a16="http://schemas.microsoft.com/office/drawing/2014/main" id="{B17F37E6-1D00-4A98-ABC3-5A01924CEC28}"/>
              </a:ext>
            </a:extLst>
          </p:cNvPr>
          <p:cNvSpPr>
            <a:spLocks noGrp="1"/>
          </p:cNvSpPr>
          <p:nvPr>
            <p:ph type="ftr" sz="quarter" idx="11"/>
          </p:nvPr>
        </p:nvSpPr>
        <p:spPr>
          <a:xfrm>
            <a:off x="304800" y="6410325"/>
            <a:ext cx="3581400" cy="365125"/>
          </a:xfrm>
        </p:spPr>
        <p:txBody>
          <a:bodyPr/>
          <a:lstStyle>
            <a:lvl1pPr>
              <a:defRPr/>
            </a:lvl1pPr>
          </a:lstStyle>
          <a:p>
            <a:pPr>
              <a:defRPr/>
            </a:pPr>
            <a:endParaRPr lang="it-IT"/>
          </a:p>
        </p:txBody>
      </p:sp>
      <p:sp>
        <p:nvSpPr>
          <p:cNvPr id="20" name="Segnaposto numero diapositiva 8">
            <a:extLst>
              <a:ext uri="{FF2B5EF4-FFF2-40B4-BE49-F238E27FC236}">
                <a16:creationId xmlns:a16="http://schemas.microsoft.com/office/drawing/2014/main" id="{9D9CD739-9114-482F-A7F7-76DACD7D28E2}"/>
              </a:ext>
            </a:extLst>
          </p:cNvPr>
          <p:cNvSpPr>
            <a:spLocks noGrp="1"/>
          </p:cNvSpPr>
          <p:nvPr>
            <p:ph type="sldNum" sz="quarter" idx="12"/>
          </p:nvPr>
        </p:nvSpPr>
        <p:spPr>
          <a:xfrm>
            <a:off x="4343400" y="1042988"/>
            <a:ext cx="457200" cy="441325"/>
          </a:xfrm>
        </p:spPr>
        <p:txBody>
          <a:bodyPr/>
          <a:lstStyle>
            <a:lvl1pPr>
              <a:defRPr/>
            </a:lvl1pPr>
          </a:lstStyle>
          <a:p>
            <a:pPr>
              <a:defRPr/>
            </a:pPr>
            <a:fld id="{B82B8140-6054-4365-8921-2E031312E447}" type="slidenum">
              <a:rPr lang="it-IT" altLang="it-IT"/>
              <a:pPr>
                <a:defRPr/>
              </a:pPr>
              <a:t>‹N›</a:t>
            </a:fld>
            <a:endParaRPr lang="it-IT" altLang="it-IT"/>
          </a:p>
        </p:txBody>
      </p:sp>
    </p:spTree>
    <p:extLst>
      <p:ext uri="{BB962C8B-B14F-4D97-AF65-F5344CB8AC3E}">
        <p14:creationId xmlns:p14="http://schemas.microsoft.com/office/powerpoint/2010/main" val="11166470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C09CC61C-D8D6-4307-839B-6AA753AEAADF}"/>
              </a:ext>
            </a:extLst>
          </p:cNvPr>
          <p:cNvSpPr>
            <a:spLocks noGrp="1"/>
          </p:cNvSpPr>
          <p:nvPr>
            <p:ph type="dt" sz="half" idx="10"/>
          </p:nvPr>
        </p:nvSpPr>
        <p:spPr/>
        <p:txBody>
          <a:bodyPr/>
          <a:lstStyle>
            <a:lvl1pPr>
              <a:defRPr/>
            </a:lvl1pPr>
          </a:lstStyle>
          <a:p>
            <a:pPr>
              <a:defRPr/>
            </a:pPr>
            <a:fld id="{AD7A9DD8-A6FF-4268-BEFA-A1D1145C7252}" type="datetimeFigureOut">
              <a:rPr lang="it-IT"/>
              <a:pPr>
                <a:defRPr/>
              </a:pPr>
              <a:t>19/02/2025</a:t>
            </a:fld>
            <a:endParaRPr lang="it-IT"/>
          </a:p>
        </p:txBody>
      </p:sp>
      <p:sp>
        <p:nvSpPr>
          <p:cNvPr id="4" name="Segnaposto piè di pagina 3">
            <a:extLst>
              <a:ext uri="{FF2B5EF4-FFF2-40B4-BE49-F238E27FC236}">
                <a16:creationId xmlns:a16="http://schemas.microsoft.com/office/drawing/2014/main" id="{57BDB9DA-0756-455E-AC7B-D6F12490DD0E}"/>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4">
            <a:extLst>
              <a:ext uri="{FF2B5EF4-FFF2-40B4-BE49-F238E27FC236}">
                <a16:creationId xmlns:a16="http://schemas.microsoft.com/office/drawing/2014/main" id="{1DA107D2-DB5D-4538-8975-986874267234}"/>
              </a:ext>
            </a:extLst>
          </p:cNvPr>
          <p:cNvSpPr>
            <a:spLocks noGrp="1"/>
          </p:cNvSpPr>
          <p:nvPr>
            <p:ph type="sldNum" sz="quarter" idx="12"/>
          </p:nvPr>
        </p:nvSpPr>
        <p:spPr>
          <a:xfrm>
            <a:off x="4343400" y="1036638"/>
            <a:ext cx="457200" cy="441325"/>
          </a:xfrm>
        </p:spPr>
        <p:txBody>
          <a:bodyPr/>
          <a:lstStyle>
            <a:lvl1pPr>
              <a:defRPr/>
            </a:lvl1pPr>
          </a:lstStyle>
          <a:p>
            <a:pPr>
              <a:defRPr/>
            </a:pPr>
            <a:fld id="{40B82457-F24E-4281-A247-EE2FCED6E997}" type="slidenum">
              <a:rPr lang="it-IT" altLang="it-IT"/>
              <a:pPr>
                <a:defRPr/>
              </a:pPr>
              <a:t>‹N›</a:t>
            </a:fld>
            <a:endParaRPr lang="it-IT" altLang="it-IT"/>
          </a:p>
        </p:txBody>
      </p:sp>
    </p:spTree>
    <p:extLst>
      <p:ext uri="{BB962C8B-B14F-4D97-AF65-F5344CB8AC3E}">
        <p14:creationId xmlns:p14="http://schemas.microsoft.com/office/powerpoint/2010/main" val="174013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19">
            <a:extLst>
              <a:ext uri="{FF2B5EF4-FFF2-40B4-BE49-F238E27FC236}">
                <a16:creationId xmlns:a16="http://schemas.microsoft.com/office/drawing/2014/main" id="{46EA3208-D093-4A3C-8EB3-925B449FEC77}"/>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3" name="Rettangolo 20">
            <a:extLst>
              <a:ext uri="{FF2B5EF4-FFF2-40B4-BE49-F238E27FC236}">
                <a16:creationId xmlns:a16="http://schemas.microsoft.com/office/drawing/2014/main" id="{5A27ED6B-0238-4ABF-BAAA-250FEC3B4D15}"/>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4" name="Rettangolo 21">
            <a:extLst>
              <a:ext uri="{FF2B5EF4-FFF2-40B4-BE49-F238E27FC236}">
                <a16:creationId xmlns:a16="http://schemas.microsoft.com/office/drawing/2014/main" id="{FF3F10BC-3FA4-48CC-80BF-F700B3C26570}"/>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5" name="Rettangolo 23">
            <a:extLst>
              <a:ext uri="{FF2B5EF4-FFF2-40B4-BE49-F238E27FC236}">
                <a16:creationId xmlns:a16="http://schemas.microsoft.com/office/drawing/2014/main" id="{13C7DC73-E159-42C7-BD26-F804A6F07EC9}"/>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6" name="Rettangolo 5">
            <a:extLst>
              <a:ext uri="{FF2B5EF4-FFF2-40B4-BE49-F238E27FC236}">
                <a16:creationId xmlns:a16="http://schemas.microsoft.com/office/drawing/2014/main" id="{A3267968-6B9D-4367-90C0-D4EF2469E2A4}"/>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7" name="Rettangolo 6">
            <a:extLst>
              <a:ext uri="{FF2B5EF4-FFF2-40B4-BE49-F238E27FC236}">
                <a16:creationId xmlns:a16="http://schemas.microsoft.com/office/drawing/2014/main" id="{F430FC10-D4FB-4873-ACCA-CDC5BF178D26}"/>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8" name="Segnaposto data 1">
            <a:extLst>
              <a:ext uri="{FF2B5EF4-FFF2-40B4-BE49-F238E27FC236}">
                <a16:creationId xmlns:a16="http://schemas.microsoft.com/office/drawing/2014/main" id="{F2D91D79-61D5-4BEB-A36D-2CCADFAD0818}"/>
              </a:ext>
            </a:extLst>
          </p:cNvPr>
          <p:cNvSpPr>
            <a:spLocks noGrp="1"/>
          </p:cNvSpPr>
          <p:nvPr>
            <p:ph type="dt" sz="half" idx="10"/>
          </p:nvPr>
        </p:nvSpPr>
        <p:spPr/>
        <p:txBody>
          <a:bodyPr/>
          <a:lstStyle>
            <a:lvl1pPr>
              <a:defRPr/>
            </a:lvl1pPr>
          </a:lstStyle>
          <a:p>
            <a:pPr>
              <a:defRPr/>
            </a:pPr>
            <a:fld id="{15360FE4-D460-4FEE-8BD9-527CD4574B34}" type="datetimeFigureOut">
              <a:rPr lang="it-IT"/>
              <a:pPr>
                <a:defRPr/>
              </a:pPr>
              <a:t>19/02/2025</a:t>
            </a:fld>
            <a:endParaRPr lang="it-IT"/>
          </a:p>
        </p:txBody>
      </p:sp>
      <p:sp>
        <p:nvSpPr>
          <p:cNvPr id="9" name="Segnaposto piè di pagina 2">
            <a:extLst>
              <a:ext uri="{FF2B5EF4-FFF2-40B4-BE49-F238E27FC236}">
                <a16:creationId xmlns:a16="http://schemas.microsoft.com/office/drawing/2014/main" id="{BD66C0CA-173A-4F1F-AA0B-9E3B6E482BA4}"/>
              </a:ext>
            </a:extLst>
          </p:cNvPr>
          <p:cNvSpPr>
            <a:spLocks noGrp="1"/>
          </p:cNvSpPr>
          <p:nvPr>
            <p:ph type="ftr" sz="quarter" idx="11"/>
          </p:nvPr>
        </p:nvSpPr>
        <p:spPr/>
        <p:txBody>
          <a:bodyPr/>
          <a:lstStyle>
            <a:lvl1pPr>
              <a:defRPr/>
            </a:lvl1pPr>
          </a:lstStyle>
          <a:p>
            <a:pPr>
              <a:defRPr/>
            </a:pPr>
            <a:endParaRPr lang="it-IT"/>
          </a:p>
        </p:txBody>
      </p:sp>
      <p:sp>
        <p:nvSpPr>
          <p:cNvPr id="10" name="Segnaposto numero diapositiva 3">
            <a:extLst>
              <a:ext uri="{FF2B5EF4-FFF2-40B4-BE49-F238E27FC236}">
                <a16:creationId xmlns:a16="http://schemas.microsoft.com/office/drawing/2014/main" id="{6F33A6B1-C510-410D-B0BC-911FC5C58D82}"/>
              </a:ext>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4F1E0C7-06C0-427D-9F97-6FAD33998AD8}" type="slidenum">
              <a:rPr lang="it-IT" altLang="it-IT"/>
              <a:pPr>
                <a:defRPr/>
              </a:pPr>
              <a:t>‹N›</a:t>
            </a:fld>
            <a:endParaRPr lang="it-IT" altLang="it-IT"/>
          </a:p>
        </p:txBody>
      </p:sp>
    </p:spTree>
    <p:extLst>
      <p:ext uri="{BB962C8B-B14F-4D97-AF65-F5344CB8AC3E}">
        <p14:creationId xmlns:p14="http://schemas.microsoft.com/office/powerpoint/2010/main" val="98676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2925C6D2-F1D7-4A53-B44C-2B2F2AD178C3}"/>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6" name="Rettangolo 20">
            <a:extLst>
              <a:ext uri="{FF2B5EF4-FFF2-40B4-BE49-F238E27FC236}">
                <a16:creationId xmlns:a16="http://schemas.microsoft.com/office/drawing/2014/main" id="{82B2DB5B-90F9-40FD-A379-6C33549F6C08}"/>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7" name="Rettangolo 21">
            <a:extLst>
              <a:ext uri="{FF2B5EF4-FFF2-40B4-BE49-F238E27FC236}">
                <a16:creationId xmlns:a16="http://schemas.microsoft.com/office/drawing/2014/main" id="{7C506F22-9CF5-42C0-A7A5-CDD1B3CAFDC9}"/>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8" name="Rettangolo 23">
            <a:extLst>
              <a:ext uri="{FF2B5EF4-FFF2-40B4-BE49-F238E27FC236}">
                <a16:creationId xmlns:a16="http://schemas.microsoft.com/office/drawing/2014/main" id="{404952CD-C4C3-4A3F-87D8-E7F5699B210F}"/>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9" name="Rettangolo 24">
            <a:extLst>
              <a:ext uri="{FF2B5EF4-FFF2-40B4-BE49-F238E27FC236}">
                <a16:creationId xmlns:a16="http://schemas.microsoft.com/office/drawing/2014/main" id="{2C142D91-A85C-4AE0-BAA6-913060676745}"/>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10" name="Rettangolo 9">
            <a:extLst>
              <a:ext uri="{FF2B5EF4-FFF2-40B4-BE49-F238E27FC236}">
                <a16:creationId xmlns:a16="http://schemas.microsoft.com/office/drawing/2014/main" id="{DEE0CF15-40D1-4C1A-B0DD-F7C79BCA37D7}"/>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ttangolo 10">
            <a:extLst>
              <a:ext uri="{FF2B5EF4-FFF2-40B4-BE49-F238E27FC236}">
                <a16:creationId xmlns:a16="http://schemas.microsoft.com/office/drawing/2014/main" id="{848BB081-75D0-44FD-8C8D-935AE30592DC}"/>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2" name="Connettore 1 23">
            <a:extLst>
              <a:ext uri="{FF2B5EF4-FFF2-40B4-BE49-F238E27FC236}">
                <a16:creationId xmlns:a16="http://schemas.microsoft.com/office/drawing/2014/main" id="{1144DC82-931C-4A3F-B165-B5A326405B60}"/>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3" name="Ovale 12">
            <a:extLst>
              <a:ext uri="{FF2B5EF4-FFF2-40B4-BE49-F238E27FC236}">
                <a16:creationId xmlns:a16="http://schemas.microsoft.com/office/drawing/2014/main" id="{FBC2D5E6-43C9-4B3A-9745-0AB522967741}"/>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e 13">
            <a:extLst>
              <a:ext uri="{FF2B5EF4-FFF2-40B4-BE49-F238E27FC236}">
                <a16:creationId xmlns:a16="http://schemas.microsoft.com/office/drawing/2014/main" id="{19EAEA42-AC29-4B97-8670-7CA71EF01685}"/>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ttangolo 14">
            <a:extLst>
              <a:ext uri="{FF2B5EF4-FFF2-40B4-BE49-F238E27FC236}">
                <a16:creationId xmlns:a16="http://schemas.microsoft.com/office/drawing/2014/main" id="{792B04D4-0254-494C-B093-9259963276DA}"/>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2" name="Titolo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it-IT"/>
              <a:t>Fare clic per modificare lo stile del titolo dello schema</a:t>
            </a:r>
            <a:endParaRPr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it-IT"/>
              <a:t>Fare clic per modificare gli stili del testo dello schema</a:t>
            </a:r>
          </a:p>
        </p:txBody>
      </p:sp>
      <p:sp>
        <p:nvSpPr>
          <p:cNvPr id="20" name="Segnaposto contenuto 19"/>
          <p:cNvSpPr>
            <a:spLocks noGrp="1"/>
          </p:cNvSpPr>
          <p:nvPr>
            <p:ph sz="quarter" idx="1"/>
          </p:nvPr>
        </p:nvSpPr>
        <p:spPr>
          <a:xfrm>
            <a:off x="3124200" y="685800"/>
            <a:ext cx="5638800" cy="5410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6" name="Segnaposto numero diapositiva 6">
            <a:extLst>
              <a:ext uri="{FF2B5EF4-FFF2-40B4-BE49-F238E27FC236}">
                <a16:creationId xmlns:a16="http://schemas.microsoft.com/office/drawing/2014/main" id="{BCE50ADE-F895-4D31-A000-42F11FC4237F}"/>
              </a:ext>
            </a:extLst>
          </p:cNvPr>
          <p:cNvSpPr>
            <a:spLocks noGrp="1"/>
          </p:cNvSpPr>
          <p:nvPr>
            <p:ph type="sldNum" sz="quarter" idx="10"/>
          </p:nvPr>
        </p:nvSpPr>
        <p:spPr>
          <a:xfrm>
            <a:off x="1371600" y="312738"/>
            <a:ext cx="457200" cy="441325"/>
          </a:xfrm>
        </p:spPr>
        <p:txBody>
          <a:bodyPr/>
          <a:lstStyle>
            <a:lvl1pPr>
              <a:defRPr/>
            </a:lvl1pPr>
          </a:lstStyle>
          <a:p>
            <a:pPr>
              <a:defRPr/>
            </a:pPr>
            <a:fld id="{45372670-38C1-4330-BA18-EB78A8C10F1D}" type="slidenum">
              <a:rPr lang="it-IT" altLang="it-IT"/>
              <a:pPr>
                <a:defRPr/>
              </a:pPr>
              <a:t>‹N›</a:t>
            </a:fld>
            <a:endParaRPr lang="it-IT" altLang="it-IT"/>
          </a:p>
        </p:txBody>
      </p:sp>
      <p:sp>
        <p:nvSpPr>
          <p:cNvPr id="17" name="Segnaposto data 4">
            <a:extLst>
              <a:ext uri="{FF2B5EF4-FFF2-40B4-BE49-F238E27FC236}">
                <a16:creationId xmlns:a16="http://schemas.microsoft.com/office/drawing/2014/main" id="{F79272F7-168E-4131-AEB7-940D5A2AFEEA}"/>
              </a:ext>
            </a:extLst>
          </p:cNvPr>
          <p:cNvSpPr>
            <a:spLocks noGrp="1"/>
          </p:cNvSpPr>
          <p:nvPr>
            <p:ph type="dt" sz="half" idx="11"/>
          </p:nvPr>
        </p:nvSpPr>
        <p:spPr/>
        <p:txBody>
          <a:bodyPr/>
          <a:lstStyle>
            <a:lvl1pPr>
              <a:defRPr/>
            </a:lvl1pPr>
          </a:lstStyle>
          <a:p>
            <a:pPr>
              <a:defRPr/>
            </a:pPr>
            <a:fld id="{D1A31741-2058-4E04-9203-D0783A6ED8BB}" type="datetimeFigureOut">
              <a:rPr lang="it-IT"/>
              <a:pPr>
                <a:defRPr/>
              </a:pPr>
              <a:t>19/02/2025</a:t>
            </a:fld>
            <a:endParaRPr lang="it-IT"/>
          </a:p>
        </p:txBody>
      </p:sp>
      <p:sp>
        <p:nvSpPr>
          <p:cNvPr id="18" name="Segnaposto piè di pagina 5">
            <a:extLst>
              <a:ext uri="{FF2B5EF4-FFF2-40B4-BE49-F238E27FC236}">
                <a16:creationId xmlns:a16="http://schemas.microsoft.com/office/drawing/2014/main" id="{0D000DF4-558A-4A25-B1C0-98F1415E8687}"/>
              </a:ext>
            </a:extLst>
          </p:cNvPr>
          <p:cNvSpPr>
            <a:spLocks noGrp="1"/>
          </p:cNvSpPr>
          <p:nvPr>
            <p:ph type="ftr" sz="quarter" idx="12"/>
          </p:nvPr>
        </p:nvSpPr>
        <p:spPr>
          <a:xfrm>
            <a:off x="301625" y="6410325"/>
            <a:ext cx="3382963" cy="366713"/>
          </a:xfrm>
        </p:spPr>
        <p:txBody>
          <a:bodyPr/>
          <a:lstStyle>
            <a:lvl1pPr>
              <a:defRPr/>
            </a:lvl1pPr>
          </a:lstStyle>
          <a:p>
            <a:pPr>
              <a:defRPr/>
            </a:pPr>
            <a:endParaRPr lang="it-IT"/>
          </a:p>
        </p:txBody>
      </p:sp>
    </p:spTree>
    <p:extLst>
      <p:ext uri="{BB962C8B-B14F-4D97-AF65-F5344CB8AC3E}">
        <p14:creationId xmlns:p14="http://schemas.microsoft.com/office/powerpoint/2010/main" val="221953023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Connettore 1 15">
            <a:extLst>
              <a:ext uri="{FF2B5EF4-FFF2-40B4-BE49-F238E27FC236}">
                <a16:creationId xmlns:a16="http://schemas.microsoft.com/office/drawing/2014/main" id="{B1523B75-E39C-4E33-99BD-C4A4DCF098AB}"/>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6" name="Rettangolo 20">
            <a:extLst>
              <a:ext uri="{FF2B5EF4-FFF2-40B4-BE49-F238E27FC236}">
                <a16:creationId xmlns:a16="http://schemas.microsoft.com/office/drawing/2014/main" id="{3868D82D-D443-4A72-81C8-E4ABC19AD527}"/>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7" name="Rettangolo 21">
            <a:extLst>
              <a:ext uri="{FF2B5EF4-FFF2-40B4-BE49-F238E27FC236}">
                <a16:creationId xmlns:a16="http://schemas.microsoft.com/office/drawing/2014/main" id="{A6795F0D-D15A-4313-9EB7-F7E18DEE915E}"/>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8" name="Rettangolo 23">
            <a:extLst>
              <a:ext uri="{FF2B5EF4-FFF2-40B4-BE49-F238E27FC236}">
                <a16:creationId xmlns:a16="http://schemas.microsoft.com/office/drawing/2014/main" id="{09C84758-72A9-4B27-994D-0E1CDDEE0CA7}"/>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9" name="Rettangolo 24">
            <a:extLst>
              <a:ext uri="{FF2B5EF4-FFF2-40B4-BE49-F238E27FC236}">
                <a16:creationId xmlns:a16="http://schemas.microsoft.com/office/drawing/2014/main" id="{3C02A5EF-5D96-444D-820D-B409F81D69E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10" name="Rettangolo 9">
            <a:extLst>
              <a:ext uri="{FF2B5EF4-FFF2-40B4-BE49-F238E27FC236}">
                <a16:creationId xmlns:a16="http://schemas.microsoft.com/office/drawing/2014/main" id="{6836C360-9AC0-4B36-A583-2C29E3D88FB6}"/>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Rettangolo 10">
            <a:extLst>
              <a:ext uri="{FF2B5EF4-FFF2-40B4-BE49-F238E27FC236}">
                <a16:creationId xmlns:a16="http://schemas.microsoft.com/office/drawing/2014/main" id="{27EB96C1-401A-4F2B-B562-01727FDE700E}"/>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ttangolo 11">
            <a:extLst>
              <a:ext uri="{FF2B5EF4-FFF2-40B4-BE49-F238E27FC236}">
                <a16:creationId xmlns:a16="http://schemas.microsoft.com/office/drawing/2014/main" id="{329840D9-53CA-4444-BC07-868073A00A2E}"/>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3" name="Ovale 12">
            <a:extLst>
              <a:ext uri="{FF2B5EF4-FFF2-40B4-BE49-F238E27FC236}">
                <a16:creationId xmlns:a16="http://schemas.microsoft.com/office/drawing/2014/main" id="{A11BAB37-3083-4374-AD58-4FD8AA3736C9}"/>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e 13">
            <a:extLst>
              <a:ext uri="{FF2B5EF4-FFF2-40B4-BE49-F238E27FC236}">
                <a16:creationId xmlns:a16="http://schemas.microsoft.com/office/drawing/2014/main" id="{60A6A097-6BEE-416A-8EC6-F046AC2FA82E}"/>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ttangolo 14">
            <a:extLst>
              <a:ext uri="{FF2B5EF4-FFF2-40B4-BE49-F238E27FC236}">
                <a16:creationId xmlns:a16="http://schemas.microsoft.com/office/drawing/2014/main" id="{D79B4BD4-E1C0-4364-8C27-857655A9D3C8}"/>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it-IT"/>
              <a:t>Fare clic per modificare lo stile del titolo dello schema</a:t>
            </a:r>
            <a:endParaRPr lang="en-US"/>
          </a:p>
        </p:txBody>
      </p:sp>
      <p:sp>
        <p:nvSpPr>
          <p:cNvPr id="3" name="Segnaposto immagin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it-IT"/>
              <a:t>Fare clic per modificare gli stili del testo dello schema</a:t>
            </a:r>
          </a:p>
        </p:txBody>
      </p:sp>
      <p:sp>
        <p:nvSpPr>
          <p:cNvPr id="16" name="Segnaposto numero diapositiva 6">
            <a:extLst>
              <a:ext uri="{FF2B5EF4-FFF2-40B4-BE49-F238E27FC236}">
                <a16:creationId xmlns:a16="http://schemas.microsoft.com/office/drawing/2014/main" id="{A621CB9E-0AB6-4340-9E30-87AB0444BEF0}"/>
              </a:ext>
            </a:extLst>
          </p:cNvPr>
          <p:cNvSpPr>
            <a:spLocks noGrp="1"/>
          </p:cNvSpPr>
          <p:nvPr>
            <p:ph type="sldNum" sz="quarter" idx="10"/>
          </p:nvPr>
        </p:nvSpPr>
        <p:spPr>
          <a:xfrm>
            <a:off x="1371600" y="312738"/>
            <a:ext cx="457200" cy="441325"/>
          </a:xfrm>
        </p:spPr>
        <p:txBody>
          <a:bodyPr/>
          <a:lstStyle>
            <a:lvl1pPr>
              <a:defRPr/>
            </a:lvl1pPr>
          </a:lstStyle>
          <a:p>
            <a:pPr>
              <a:defRPr/>
            </a:pPr>
            <a:fld id="{10912BD7-DB6D-45BC-800C-EAB48264AA67}" type="slidenum">
              <a:rPr lang="it-IT" altLang="it-IT"/>
              <a:pPr>
                <a:defRPr/>
              </a:pPr>
              <a:t>‹N›</a:t>
            </a:fld>
            <a:endParaRPr lang="it-IT" altLang="it-IT"/>
          </a:p>
        </p:txBody>
      </p:sp>
      <p:sp>
        <p:nvSpPr>
          <p:cNvPr id="17" name="Segnaposto data 4">
            <a:extLst>
              <a:ext uri="{FF2B5EF4-FFF2-40B4-BE49-F238E27FC236}">
                <a16:creationId xmlns:a16="http://schemas.microsoft.com/office/drawing/2014/main" id="{97A67B14-568D-4F16-875E-8730B73A7CFE}"/>
              </a:ext>
            </a:extLst>
          </p:cNvPr>
          <p:cNvSpPr>
            <a:spLocks noGrp="1"/>
          </p:cNvSpPr>
          <p:nvPr>
            <p:ph type="dt" sz="half" idx="11"/>
          </p:nvPr>
        </p:nvSpPr>
        <p:spPr>
          <a:xfrm>
            <a:off x="5788025" y="6405563"/>
            <a:ext cx="3044825" cy="365125"/>
          </a:xfrm>
        </p:spPr>
        <p:txBody>
          <a:bodyPr/>
          <a:lstStyle>
            <a:lvl1pPr>
              <a:defRPr/>
            </a:lvl1pPr>
          </a:lstStyle>
          <a:p>
            <a:pPr>
              <a:defRPr/>
            </a:pPr>
            <a:fld id="{DD4741D0-278E-4F40-A8E3-3A7293D26FCE}" type="datetimeFigureOut">
              <a:rPr lang="it-IT"/>
              <a:pPr>
                <a:defRPr/>
              </a:pPr>
              <a:t>19/02/2025</a:t>
            </a:fld>
            <a:endParaRPr lang="it-IT"/>
          </a:p>
        </p:txBody>
      </p:sp>
      <p:sp>
        <p:nvSpPr>
          <p:cNvPr id="18" name="Segnaposto piè di pagina 5">
            <a:extLst>
              <a:ext uri="{FF2B5EF4-FFF2-40B4-BE49-F238E27FC236}">
                <a16:creationId xmlns:a16="http://schemas.microsoft.com/office/drawing/2014/main" id="{AC057676-4C81-4D13-9950-FB3C32812573}"/>
              </a:ext>
            </a:extLst>
          </p:cNvPr>
          <p:cNvSpPr>
            <a:spLocks noGrp="1"/>
          </p:cNvSpPr>
          <p:nvPr>
            <p:ph type="ftr" sz="quarter" idx="12"/>
          </p:nvPr>
        </p:nvSpPr>
        <p:spPr>
          <a:xfrm>
            <a:off x="301625" y="6410325"/>
            <a:ext cx="3584575" cy="366713"/>
          </a:xfrm>
        </p:spPr>
        <p:txBody>
          <a:bodyPr/>
          <a:lstStyle>
            <a:lvl1pPr>
              <a:defRPr/>
            </a:lvl1pPr>
          </a:lstStyle>
          <a:p>
            <a:pPr>
              <a:defRPr/>
            </a:pPr>
            <a:endParaRPr lang="it-IT"/>
          </a:p>
        </p:txBody>
      </p:sp>
    </p:spTree>
    <p:extLst>
      <p:ext uri="{BB962C8B-B14F-4D97-AF65-F5344CB8AC3E}">
        <p14:creationId xmlns:p14="http://schemas.microsoft.com/office/powerpoint/2010/main" val="397663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ttangolo 16">
            <a:extLst>
              <a:ext uri="{FF2B5EF4-FFF2-40B4-BE49-F238E27FC236}">
                <a16:creationId xmlns:a16="http://schemas.microsoft.com/office/drawing/2014/main" id="{9CB940D5-3794-434D-8D03-42C9CA787C74}"/>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1027" name="Rettangolo 15">
            <a:extLst>
              <a:ext uri="{FF2B5EF4-FFF2-40B4-BE49-F238E27FC236}">
                <a16:creationId xmlns:a16="http://schemas.microsoft.com/office/drawing/2014/main" id="{0B4BC322-D9A7-4BF9-993B-550E496B3CBE}"/>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1028" name="Rettangolo 17">
            <a:extLst>
              <a:ext uri="{FF2B5EF4-FFF2-40B4-BE49-F238E27FC236}">
                <a16:creationId xmlns:a16="http://schemas.microsoft.com/office/drawing/2014/main" id="{6FB8B1F3-4E92-4A42-A0F9-2293D8CF991B}"/>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1029" name="Rettangolo 18">
            <a:extLst>
              <a:ext uri="{FF2B5EF4-FFF2-40B4-BE49-F238E27FC236}">
                <a16:creationId xmlns:a16="http://schemas.microsoft.com/office/drawing/2014/main" id="{310AAA69-43C2-4CCE-8353-A7EA25156732}"/>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it-IT">
              <a:latin typeface="Georgia" pitchFamily="18" charset="0"/>
            </a:endParaRPr>
          </a:p>
        </p:txBody>
      </p:sp>
      <p:sp>
        <p:nvSpPr>
          <p:cNvPr id="9" name="Rettangolo 8">
            <a:extLst>
              <a:ext uri="{FF2B5EF4-FFF2-40B4-BE49-F238E27FC236}">
                <a16:creationId xmlns:a16="http://schemas.microsoft.com/office/drawing/2014/main" id="{2C76075F-0292-47B5-9D5A-4D0738590C25}"/>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4" name="Segnaposto data 13">
            <a:extLst>
              <a:ext uri="{FF2B5EF4-FFF2-40B4-BE49-F238E27FC236}">
                <a16:creationId xmlns:a16="http://schemas.microsoft.com/office/drawing/2014/main" id="{2AFAE592-7BB5-4DC0-991E-E2148D37A08D}"/>
              </a:ext>
            </a:extLst>
          </p:cNvPr>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983B29F7-17CB-4B8F-93F3-E77A5906C597}" type="datetimeFigureOut">
              <a:rPr lang="it-IT"/>
              <a:pPr>
                <a:defRPr/>
              </a:pPr>
              <a:t>19/02/2025</a:t>
            </a:fld>
            <a:endParaRPr lang="it-IT"/>
          </a:p>
        </p:txBody>
      </p:sp>
      <p:sp>
        <p:nvSpPr>
          <p:cNvPr id="3" name="Segnaposto piè di pagina 2">
            <a:extLst>
              <a:ext uri="{FF2B5EF4-FFF2-40B4-BE49-F238E27FC236}">
                <a16:creationId xmlns:a16="http://schemas.microsoft.com/office/drawing/2014/main" id="{18B91669-A43B-469A-AEE9-6819D3685378}"/>
              </a:ext>
            </a:extLst>
          </p:cNvPr>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it-IT"/>
          </a:p>
        </p:txBody>
      </p:sp>
      <p:sp>
        <p:nvSpPr>
          <p:cNvPr id="8" name="Rettangolo 7">
            <a:extLst>
              <a:ext uri="{FF2B5EF4-FFF2-40B4-BE49-F238E27FC236}">
                <a16:creationId xmlns:a16="http://schemas.microsoft.com/office/drawing/2014/main" id="{7B8F2BC7-2E76-459D-8CE3-E23E430D9295}"/>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0" name="Connettore 1 9">
            <a:extLst>
              <a:ext uri="{FF2B5EF4-FFF2-40B4-BE49-F238E27FC236}">
                <a16:creationId xmlns:a16="http://schemas.microsoft.com/office/drawing/2014/main" id="{32E758DF-8A69-445C-9448-7CE8141899AD}"/>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2" name="Ovale 11">
            <a:extLst>
              <a:ext uri="{FF2B5EF4-FFF2-40B4-BE49-F238E27FC236}">
                <a16:creationId xmlns:a16="http://schemas.microsoft.com/office/drawing/2014/main" id="{851FF1F5-277E-47F7-B5BB-C4648DD947EE}"/>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e 14">
            <a:extLst>
              <a:ext uri="{FF2B5EF4-FFF2-40B4-BE49-F238E27FC236}">
                <a16:creationId xmlns:a16="http://schemas.microsoft.com/office/drawing/2014/main" id="{FB622690-C453-4B32-B8ED-3F93A6C186CE}"/>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egnaposto numero diapositiva 22">
            <a:extLst>
              <a:ext uri="{FF2B5EF4-FFF2-40B4-BE49-F238E27FC236}">
                <a16:creationId xmlns:a16="http://schemas.microsoft.com/office/drawing/2014/main" id="{B0F8B0F6-FB13-417A-9695-15F21CD184BE}"/>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panose="02040502050405020303" pitchFamily="18" charset="0"/>
              </a:defRPr>
            </a:lvl1pPr>
          </a:lstStyle>
          <a:p>
            <a:pPr>
              <a:defRPr/>
            </a:pPr>
            <a:fld id="{CA7B6C8F-61B6-429D-B12A-5AC02B932D1B}" type="slidenum">
              <a:rPr lang="it-IT" altLang="it-IT"/>
              <a:pPr>
                <a:defRPr/>
              </a:pPr>
              <a:t>‹N›</a:t>
            </a:fld>
            <a:endParaRPr lang="it-IT" altLang="it-IT"/>
          </a:p>
        </p:txBody>
      </p:sp>
      <p:sp>
        <p:nvSpPr>
          <p:cNvPr id="1038" name="Segnaposto titolo 21">
            <a:extLst>
              <a:ext uri="{FF2B5EF4-FFF2-40B4-BE49-F238E27FC236}">
                <a16:creationId xmlns:a16="http://schemas.microsoft.com/office/drawing/2014/main" id="{588FC5F7-C517-419C-910A-87543F1DC860}"/>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a:t>
            </a:r>
            <a:endParaRPr lang="en-US" altLang="it-IT"/>
          </a:p>
        </p:txBody>
      </p:sp>
      <p:sp>
        <p:nvSpPr>
          <p:cNvPr id="1039" name="Segnaposto testo 12">
            <a:extLst>
              <a:ext uri="{FF2B5EF4-FFF2-40B4-BE49-F238E27FC236}">
                <a16:creationId xmlns:a16="http://schemas.microsoft.com/office/drawing/2014/main" id="{3EBA1F21-9C7B-4000-B415-7017CD44FB29}"/>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ctr" rtl="0" eaLnBrk="1" fontAlgn="base" hangingPunct="1">
        <a:spcBef>
          <a:spcPct val="0"/>
        </a:spcBef>
        <a:spcAft>
          <a:spcPct val="0"/>
        </a:spcAft>
        <a:defRPr sz="3300" kern="1200">
          <a:solidFill>
            <a:srgbClr val="7B9899"/>
          </a:solidFill>
          <a:latin typeface="+mj-lt"/>
          <a:ea typeface="+mj-ea"/>
          <a:cs typeface="+mj-cs"/>
        </a:defRPr>
      </a:lvl1pPr>
      <a:lvl2pPr algn="ctr" rtl="0" eaLnBrk="1" fontAlgn="base" hangingPunct="1">
        <a:spcBef>
          <a:spcPct val="0"/>
        </a:spcBef>
        <a:spcAft>
          <a:spcPct val="0"/>
        </a:spcAft>
        <a:defRPr sz="3300">
          <a:solidFill>
            <a:srgbClr val="7B9899"/>
          </a:solidFill>
          <a:latin typeface="Georgia" pitchFamily="18" charset="0"/>
        </a:defRPr>
      </a:lvl2pPr>
      <a:lvl3pPr algn="ctr" rtl="0" eaLnBrk="1" fontAlgn="base" hangingPunct="1">
        <a:spcBef>
          <a:spcPct val="0"/>
        </a:spcBef>
        <a:spcAft>
          <a:spcPct val="0"/>
        </a:spcAft>
        <a:defRPr sz="3300">
          <a:solidFill>
            <a:srgbClr val="7B9899"/>
          </a:solidFill>
          <a:latin typeface="Georgia" pitchFamily="18" charset="0"/>
        </a:defRPr>
      </a:lvl3pPr>
      <a:lvl4pPr algn="ctr" rtl="0" eaLnBrk="1" fontAlgn="base" hangingPunct="1">
        <a:spcBef>
          <a:spcPct val="0"/>
        </a:spcBef>
        <a:spcAft>
          <a:spcPct val="0"/>
        </a:spcAft>
        <a:defRPr sz="3300">
          <a:solidFill>
            <a:srgbClr val="7B9899"/>
          </a:solidFill>
          <a:latin typeface="Georgia" pitchFamily="18" charset="0"/>
        </a:defRPr>
      </a:lvl4pPr>
      <a:lvl5pPr algn="ctr" rtl="0" eaLnBrk="1" fontAlgn="base" hangingPunct="1">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B447628-27B7-AF07-5356-405D74BD9CF9}"/>
              </a:ext>
            </a:extLst>
          </p:cNvPr>
          <p:cNvSpPr>
            <a:spLocks noGrp="1"/>
          </p:cNvSpPr>
          <p:nvPr>
            <p:ph type="body" sz="quarter" idx="1"/>
          </p:nvPr>
        </p:nvSpPr>
        <p:spPr>
          <a:xfrm>
            <a:off x="1814969" y="2564904"/>
            <a:ext cx="5514059" cy="3927811"/>
          </a:xfrm>
        </p:spPr>
        <p:txBody>
          <a:bodyPr>
            <a:normAutofit fontScale="70000" lnSpcReduction="20000"/>
          </a:bodyPr>
          <a:lstStyle/>
          <a:p>
            <a:endParaRPr lang="it-IT"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it-IT" sz="2400" u="sng" spc="0" dirty="0">
                <a:solidFill>
                  <a:srgbClr val="777E95"/>
                </a:solidFill>
                <a:latin typeface="Lato" panose="020F0502020204030203" pitchFamily="34" charset="0"/>
                <a:ea typeface="Lato" panose="020F0502020204030203" pitchFamily="34" charset="0"/>
                <a:cs typeface="Lato" panose="020F0502020204030203" pitchFamily="34" charset="0"/>
              </a:rPr>
              <a:t>Avv. mattia </a:t>
            </a:r>
            <a:r>
              <a:rPr lang="it-IT" sz="2400" u="sng" spc="0" dirty="0" err="1">
                <a:solidFill>
                  <a:srgbClr val="777E95"/>
                </a:solidFill>
                <a:latin typeface="Lato" panose="020F0502020204030203" pitchFamily="34" charset="0"/>
                <a:ea typeface="Lato" panose="020F0502020204030203" pitchFamily="34" charset="0"/>
                <a:cs typeface="Lato" panose="020F0502020204030203" pitchFamily="34" charset="0"/>
              </a:rPr>
              <a:t>grassani</a:t>
            </a:r>
            <a:endParaRPr lang="it-IT" sz="2400" u="sng" spc="0" dirty="0">
              <a:solidFill>
                <a:srgbClr val="777E95"/>
              </a:solidFill>
              <a:latin typeface="Lato" panose="020F0502020204030203" pitchFamily="34" charset="0"/>
              <a:ea typeface="Lato" panose="020F0502020204030203" pitchFamily="34" charset="0"/>
              <a:cs typeface="Lato" panose="020F0502020204030203" pitchFamily="34" charset="0"/>
            </a:endParaRPr>
          </a:p>
          <a:p>
            <a:pPr algn="just"/>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endParaRPr lang="it-IT" sz="2200" b="0" u="sng" spc="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endParaRPr>
          </a:p>
          <a:p>
            <a:r>
              <a:rPr lang="it-IT" b="0" spc="300" dirty="0">
                <a:latin typeface="Arial" panose="020B0604020202020204" pitchFamily="34" charset="0"/>
                <a:cs typeface="Arial" panose="020B0604020202020204" pitchFamily="34" charset="0"/>
              </a:rPr>
              <a:t>martedì 18 febbraio 2025</a:t>
            </a:r>
          </a:p>
          <a:p>
            <a:endParaRPr lang="it-IT" dirty="0"/>
          </a:p>
        </p:txBody>
      </p:sp>
      <p:sp>
        <p:nvSpPr>
          <p:cNvPr id="3" name="Titolo 2">
            <a:extLst>
              <a:ext uri="{FF2B5EF4-FFF2-40B4-BE49-F238E27FC236}">
                <a16:creationId xmlns:a16="http://schemas.microsoft.com/office/drawing/2014/main" id="{355523A9-701F-24EA-EE9C-520CDADF1917}"/>
              </a:ext>
            </a:extLst>
          </p:cNvPr>
          <p:cNvSpPr>
            <a:spLocks noGrp="1"/>
          </p:cNvSpPr>
          <p:nvPr>
            <p:ph type="title"/>
          </p:nvPr>
        </p:nvSpPr>
        <p:spPr>
          <a:xfrm>
            <a:off x="217829" y="1032102"/>
            <a:ext cx="8707097" cy="659969"/>
          </a:xfrm>
        </p:spPr>
        <p:txBody>
          <a:bodyPr>
            <a:normAutofit fontScale="90000"/>
          </a:bodyPr>
          <a:lstStyle/>
          <a:p>
            <a:r>
              <a:rPr lang="it-IT" sz="3500" b="1" u="sng" dirty="0">
                <a:latin typeface="Lato" panose="020F0502020204030203" pitchFamily="34" charset="0"/>
                <a:ea typeface="Lato" panose="020F0502020204030203" pitchFamily="34" charset="0"/>
                <a:cs typeface="Lato" panose="020F0502020204030203" pitchFamily="34" charset="0"/>
              </a:rPr>
              <a:t>«IL RUOLO DELL’AVVOCATO NEI MAXI PROCEDIMENTI DI GIUSTIZIA SPORTIVA»</a:t>
            </a:r>
          </a:p>
        </p:txBody>
      </p:sp>
      <p:pic>
        <p:nvPicPr>
          <p:cNvPr id="6" name="Immagine 5" descr="Immagine che contiene testo, Carattere, logo, simbolo&#10;&#10;Il contenuto generato dall'IA potrebbe non essere corretto.">
            <a:extLst>
              <a:ext uri="{FF2B5EF4-FFF2-40B4-BE49-F238E27FC236}">
                <a16:creationId xmlns:a16="http://schemas.microsoft.com/office/drawing/2014/main" id="{099A05D8-2FC2-514C-1F59-0B63CEF6E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5867803"/>
            <a:ext cx="1119874" cy="418046"/>
          </a:xfrm>
          <a:prstGeom prst="rect">
            <a:avLst/>
          </a:prstGeom>
        </p:spPr>
      </p:pic>
      <p:pic>
        <p:nvPicPr>
          <p:cNvPr id="5" name="Immagine 4" descr="Immagine che contiene testo, schermata, Carattere&#10;&#10;Il contenuto generato dall'IA potrebbe non essere corretto.">
            <a:extLst>
              <a:ext uri="{FF2B5EF4-FFF2-40B4-BE49-F238E27FC236}">
                <a16:creationId xmlns:a16="http://schemas.microsoft.com/office/drawing/2014/main" id="{6DB4A36A-7C3A-CA84-A1E3-A2AE5D803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293" y="3068960"/>
            <a:ext cx="1823414" cy="3000865"/>
          </a:xfrm>
          <a:prstGeom prst="rect">
            <a:avLst/>
          </a:prstGeom>
        </p:spPr>
      </p:pic>
    </p:spTree>
    <p:extLst>
      <p:ext uri="{BB962C8B-B14F-4D97-AF65-F5344CB8AC3E}">
        <p14:creationId xmlns:p14="http://schemas.microsoft.com/office/powerpoint/2010/main" val="60625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FD6B08-FC18-6ADE-6E0C-A616017A3388}"/>
              </a:ext>
            </a:extLst>
          </p:cNvPr>
          <p:cNvSpPr>
            <a:spLocks noGrp="1"/>
          </p:cNvSpPr>
          <p:nvPr>
            <p:ph type="title"/>
          </p:nvPr>
        </p:nvSpPr>
        <p:spPr/>
        <p:txBody>
          <a:bodyPr/>
          <a:lstStyle/>
          <a:p>
            <a:r>
              <a:rPr lang="it-IT" sz="2000" b="1" u="sng" dirty="0">
                <a:latin typeface="Lato" panose="020F0502020204030203" pitchFamily="34" charset="0"/>
                <a:ea typeface="Lato" panose="020F0502020204030203" pitchFamily="34" charset="0"/>
                <a:cs typeface="Lato" panose="020F0502020204030203" pitchFamily="34" charset="0"/>
              </a:rPr>
              <a:t>I PRIMI GRANDI SCANDALI DEL CALCIO ITALIANO: </a:t>
            </a:r>
            <a:br>
              <a:rPr lang="it-IT" sz="2000" b="1" u="sng" dirty="0">
                <a:latin typeface="Lato" panose="020F0502020204030203" pitchFamily="34" charset="0"/>
                <a:ea typeface="Lato" panose="020F0502020204030203" pitchFamily="34" charset="0"/>
                <a:cs typeface="Lato" panose="020F0502020204030203" pitchFamily="34" charset="0"/>
              </a:rPr>
            </a:br>
            <a:r>
              <a:rPr lang="it-IT" sz="2000" b="1" u="sng" dirty="0">
                <a:latin typeface="Lato" panose="020F0502020204030203" pitchFamily="34" charset="0"/>
                <a:ea typeface="Lato" panose="020F0502020204030203" pitchFamily="34" charset="0"/>
                <a:cs typeface="Lato" panose="020F0502020204030203" pitchFamily="34" charset="0"/>
              </a:rPr>
              <a:t>I CASI “TOTONERO” E “TOTONERO BIS” DEL 1980 E DEL 1986</a:t>
            </a:r>
          </a:p>
        </p:txBody>
      </p:sp>
      <p:sp>
        <p:nvSpPr>
          <p:cNvPr id="3" name="Segnaposto contenuto 2">
            <a:extLst>
              <a:ext uri="{FF2B5EF4-FFF2-40B4-BE49-F238E27FC236}">
                <a16:creationId xmlns:a16="http://schemas.microsoft.com/office/drawing/2014/main" id="{535D2D1D-FDE3-DFCD-7A8D-C365D9C3CDDB}"/>
              </a:ext>
            </a:extLst>
          </p:cNvPr>
          <p:cNvSpPr>
            <a:spLocks noGrp="1"/>
          </p:cNvSpPr>
          <p:nvPr>
            <p:ph sz="quarter" idx="1"/>
          </p:nvPr>
        </p:nvSpPr>
        <p:spPr>
          <a:xfrm>
            <a:off x="301625" y="1712235"/>
            <a:ext cx="5134471" cy="1325888"/>
          </a:xfrm>
        </p:spPr>
        <p:txBody>
          <a:bodyPr/>
          <a:lstStyle/>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La vicenda </a:t>
            </a:r>
            <a:r>
              <a:rPr lang="it-IT" sz="1400" b="1" dirty="0">
                <a:latin typeface="Lato" panose="020F0502020204030203" pitchFamily="34" charset="0"/>
                <a:ea typeface="Lato" panose="020F0502020204030203" pitchFamily="34" charset="0"/>
                <a:cs typeface="Lato" panose="020F0502020204030203" pitchFamily="34" charset="0"/>
              </a:rPr>
              <a:t>“calcioscommesse” del 1980</a:t>
            </a:r>
            <a:r>
              <a:rPr lang="it-IT" sz="1400" dirty="0">
                <a:latin typeface="Lato" panose="020F0502020204030203" pitchFamily="34" charset="0"/>
                <a:ea typeface="Lato" panose="020F0502020204030203" pitchFamily="34" charset="0"/>
                <a:cs typeface="Lato" panose="020F0502020204030203" pitchFamily="34" charset="0"/>
              </a:rPr>
              <a:t>, nota anche come </a:t>
            </a:r>
            <a:r>
              <a:rPr lang="it-IT" sz="1400" b="1" dirty="0">
                <a:latin typeface="Lato" panose="020F0502020204030203" pitchFamily="34" charset="0"/>
                <a:ea typeface="Lato" panose="020F0502020204030203" pitchFamily="34" charset="0"/>
                <a:cs typeface="Lato" panose="020F0502020204030203" pitchFamily="34" charset="0"/>
              </a:rPr>
              <a:t>“Totonero”, </a:t>
            </a:r>
            <a:r>
              <a:rPr lang="it-IT" sz="1400" dirty="0">
                <a:latin typeface="Lato" panose="020F0502020204030203" pitchFamily="34" charset="0"/>
                <a:ea typeface="Lato" panose="020F0502020204030203" pitchFamily="34" charset="0"/>
                <a:cs typeface="Lato" panose="020F0502020204030203" pitchFamily="34" charset="0"/>
              </a:rPr>
              <a:t>fu uno scandalo che colpì il calcio italiano nella stagione 1979-1980 e coinvolse giocatori, dirigenti e società di “Serie A” e “Serie B”. E’ considerata la prima, grande inchiesta su partite truccate nella storia del calcio italiano per il numero di club e giocatori coinvolti e per la risonanza mediatica annessa, tanto che il presidente federale </a:t>
            </a:r>
            <a:r>
              <a:rPr lang="it-IT" sz="1400" b="1" dirty="0">
                <a:latin typeface="Lato" panose="020F0502020204030203" pitchFamily="34" charset="0"/>
                <a:ea typeface="Lato" panose="020F0502020204030203" pitchFamily="34" charset="0"/>
                <a:cs typeface="Lato" panose="020F0502020204030203" pitchFamily="34" charset="0"/>
              </a:rPr>
              <a:t>Artemio</a:t>
            </a:r>
            <a:r>
              <a:rPr lang="it-IT" sz="1400" dirty="0">
                <a:latin typeface="Lato" panose="020F0502020204030203" pitchFamily="34" charset="0"/>
                <a:ea typeface="Lato" panose="020F0502020204030203" pitchFamily="34" charset="0"/>
                <a:cs typeface="Lato" panose="020F0502020204030203" pitchFamily="34" charset="0"/>
              </a:rPr>
              <a:t> </a:t>
            </a:r>
            <a:r>
              <a:rPr lang="it-IT" sz="1400" b="1" dirty="0">
                <a:latin typeface="Lato" panose="020F0502020204030203" pitchFamily="34" charset="0"/>
                <a:ea typeface="Lato" panose="020F0502020204030203" pitchFamily="34" charset="0"/>
                <a:cs typeface="Lato" panose="020F0502020204030203" pitchFamily="34" charset="0"/>
              </a:rPr>
              <a:t>Franchi</a:t>
            </a:r>
            <a:r>
              <a:rPr lang="it-IT" sz="1400" dirty="0">
                <a:latin typeface="Lato" panose="020F0502020204030203" pitchFamily="34" charset="0"/>
                <a:ea typeface="Lato" panose="020F0502020204030203" pitchFamily="34" charset="0"/>
                <a:cs typeface="Lato" panose="020F0502020204030203" pitchFamily="34" charset="0"/>
              </a:rPr>
              <a:t>, che all'epoca era anche a capo dell'</a:t>
            </a:r>
            <a:r>
              <a:rPr lang="it-IT" sz="1400" b="1" dirty="0">
                <a:latin typeface="Lato" panose="020F0502020204030203" pitchFamily="34" charset="0"/>
                <a:ea typeface="Lato" panose="020F0502020204030203" pitchFamily="34" charset="0"/>
                <a:cs typeface="Lato" panose="020F0502020204030203" pitchFamily="34" charset="0"/>
              </a:rPr>
              <a:t>UEFA</a:t>
            </a:r>
            <a:r>
              <a:rPr lang="it-IT" sz="1400" dirty="0">
                <a:latin typeface="Lato" panose="020F0502020204030203" pitchFamily="34" charset="0"/>
                <a:ea typeface="Lato" panose="020F0502020204030203" pitchFamily="34" charset="0"/>
                <a:cs typeface="Lato" panose="020F0502020204030203" pitchFamily="34" charset="0"/>
              </a:rPr>
              <a:t>, decise poi di dimettersi.</a:t>
            </a:r>
          </a:p>
          <a:p>
            <a:pPr marL="0" indent="0" algn="just">
              <a:buNone/>
            </a:pPr>
            <a:endParaRPr lang="it-IT" sz="1400" dirty="0">
              <a:latin typeface="Lato" panose="020F0502020204030203" pitchFamily="34" charset="0"/>
              <a:ea typeface="Lato" panose="020F0502020204030203" pitchFamily="34" charset="0"/>
              <a:cs typeface="Lato" panose="020F0502020204030203" pitchFamily="34" charset="0"/>
            </a:endParaRPr>
          </a:p>
        </p:txBody>
      </p:sp>
      <p:pic>
        <p:nvPicPr>
          <p:cNvPr id="4" name="Immagine 3" descr="Immagine che contiene testo, vestiti, schermata, video&#10;&#10;Descrizione generata automaticamente">
            <a:extLst>
              <a:ext uri="{FF2B5EF4-FFF2-40B4-BE49-F238E27FC236}">
                <a16:creationId xmlns:a16="http://schemas.microsoft.com/office/drawing/2014/main" id="{A609CE7C-EA4C-2193-30BE-80299E10F38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559464" y="1695520"/>
            <a:ext cx="3276561" cy="1947598"/>
          </a:xfrm>
          <a:prstGeom prst="rect">
            <a:avLst/>
          </a:prstGeom>
        </p:spPr>
      </p:pic>
      <p:sp>
        <p:nvSpPr>
          <p:cNvPr id="7" name="CasellaDiTesto 6">
            <a:extLst>
              <a:ext uri="{FF2B5EF4-FFF2-40B4-BE49-F238E27FC236}">
                <a16:creationId xmlns:a16="http://schemas.microsoft.com/office/drawing/2014/main" id="{537ED985-884B-DFAA-EF5A-48105949C6EC}"/>
              </a:ext>
            </a:extLst>
          </p:cNvPr>
          <p:cNvSpPr txBox="1"/>
          <p:nvPr/>
        </p:nvSpPr>
        <p:spPr>
          <a:xfrm>
            <a:off x="315605" y="3688092"/>
            <a:ext cx="8614286" cy="1384995"/>
          </a:xfrm>
          <a:prstGeom prst="rect">
            <a:avLst/>
          </a:prstGeom>
          <a:noFill/>
        </p:spPr>
        <p:txBody>
          <a:bodyPr wrap="square">
            <a:spAutoFit/>
          </a:bodyPr>
          <a:lstStyle/>
          <a:p>
            <a:pPr algn="just"/>
            <a:r>
              <a:rPr lang="it-IT" sz="1400" dirty="0">
                <a:latin typeface="Lato" panose="020F0502020204030203" pitchFamily="34" charset="0"/>
                <a:ea typeface="Lato" panose="020F0502020204030203" pitchFamily="34" charset="0"/>
                <a:cs typeface="Lato" panose="020F0502020204030203" pitchFamily="34" charset="0"/>
              </a:rPr>
              <a:t>L’accusa era di aver truccato numerose partite di campionato in modo da favorire scommesse clandestine.</a:t>
            </a:r>
          </a:p>
          <a:p>
            <a:pPr algn="just"/>
            <a:r>
              <a:rPr lang="it-IT" sz="1400" dirty="0">
                <a:latin typeface="Lato" panose="020F0502020204030203" pitchFamily="34" charset="0"/>
                <a:ea typeface="Lato" panose="020F0502020204030203" pitchFamily="34" charset="0"/>
                <a:cs typeface="Lato" panose="020F0502020204030203" pitchFamily="34" charset="0"/>
              </a:rPr>
              <a:t>Lo scandalo esplose quando, nel pomeriggio del </a:t>
            </a:r>
            <a:r>
              <a:rPr lang="it-IT" sz="1400" b="1" dirty="0">
                <a:latin typeface="Lato" panose="020F0502020204030203" pitchFamily="34" charset="0"/>
                <a:ea typeface="Lato" panose="020F0502020204030203" pitchFamily="34" charset="0"/>
                <a:cs typeface="Lato" panose="020F0502020204030203" pitchFamily="34" charset="0"/>
              </a:rPr>
              <a:t>23 marzo 1980</a:t>
            </a:r>
            <a:r>
              <a:rPr lang="it-IT" sz="1400" dirty="0">
                <a:latin typeface="Lato" panose="020F0502020204030203" pitchFamily="34" charset="0"/>
                <a:ea typeface="Lato" panose="020F0502020204030203" pitchFamily="34" charset="0"/>
                <a:cs typeface="Lato" panose="020F0502020204030203" pitchFamily="34" charset="0"/>
              </a:rPr>
              <a:t>, al termine della partita Roma-Perugia, un taxi e un'auto della polizia si fermarono misteriosamente sulla pista di atletica dello “Stadio Olimpico”.</a:t>
            </a:r>
          </a:p>
          <a:p>
            <a:pPr algn="just"/>
            <a:r>
              <a:rPr lang="it-IT" sz="1400" dirty="0">
                <a:latin typeface="Lato" panose="020F0502020204030203" pitchFamily="34" charset="0"/>
                <a:ea typeface="Lato" panose="020F0502020204030203" pitchFamily="34" charset="0"/>
                <a:cs typeface="Lato" panose="020F0502020204030203" pitchFamily="34" charset="0"/>
              </a:rPr>
              <a:t>Il famoso giornalista sportivo </a:t>
            </a:r>
            <a:r>
              <a:rPr lang="it-IT" sz="1400" b="1" dirty="0">
                <a:latin typeface="Lato" panose="020F0502020204030203" pitchFamily="34" charset="0"/>
                <a:ea typeface="Lato" panose="020F0502020204030203" pitchFamily="34" charset="0"/>
                <a:cs typeface="Lato" panose="020F0502020204030203" pitchFamily="34" charset="0"/>
              </a:rPr>
              <a:t>Giampiero Galeazzi </a:t>
            </a:r>
            <a:r>
              <a:rPr lang="it-IT" sz="1400" dirty="0">
                <a:latin typeface="Lato" panose="020F0502020204030203" pitchFamily="34" charset="0"/>
                <a:ea typeface="Lato" panose="020F0502020204030203" pitchFamily="34" charset="0"/>
                <a:cs typeface="Lato" panose="020F0502020204030203" pitchFamily="34" charset="0"/>
              </a:rPr>
              <a:t>riferì, in diretta al programma televisivo “90° Minuto”, che l'accesso agli spogliatoi rimase chiuso alla stampa. La Guardia di Finanza era intervenuta per arrestare due giocatori del Perugia, </a:t>
            </a:r>
            <a:r>
              <a:rPr lang="it-IT" sz="1400" b="1" dirty="0">
                <a:latin typeface="Lato" panose="020F0502020204030203" pitchFamily="34" charset="0"/>
                <a:ea typeface="Lato" panose="020F0502020204030203" pitchFamily="34" charset="0"/>
                <a:cs typeface="Lato" panose="020F0502020204030203" pitchFamily="34" charset="0"/>
              </a:rPr>
              <a:t>Mauro Della Martira </a:t>
            </a:r>
            <a:r>
              <a:rPr lang="it-IT" sz="1400" dirty="0">
                <a:latin typeface="Lato" panose="020F0502020204030203" pitchFamily="34" charset="0"/>
                <a:ea typeface="Lato" panose="020F0502020204030203" pitchFamily="34" charset="0"/>
                <a:cs typeface="Lato" panose="020F0502020204030203" pitchFamily="34" charset="0"/>
              </a:rPr>
              <a:t>e </a:t>
            </a:r>
            <a:r>
              <a:rPr lang="it-IT" sz="1400" b="1" dirty="0">
                <a:latin typeface="Lato" panose="020F0502020204030203" pitchFamily="34" charset="0"/>
                <a:ea typeface="Lato" panose="020F0502020204030203" pitchFamily="34" charset="0"/>
                <a:cs typeface="Lato" panose="020F0502020204030203" pitchFamily="34" charset="0"/>
              </a:rPr>
              <a:t>Luciano Zecchini</a:t>
            </a:r>
            <a:r>
              <a:rPr lang="it-IT" sz="1400" dirty="0">
                <a:latin typeface="Lato" panose="020F0502020204030203" pitchFamily="34" charset="0"/>
                <a:ea typeface="Lato" panose="020F0502020204030203" pitchFamily="34" charset="0"/>
                <a:cs typeface="Lato" panose="020F0502020204030203" pitchFamily="34" charset="0"/>
              </a:rPr>
              <a:t>. </a:t>
            </a:r>
          </a:p>
        </p:txBody>
      </p:sp>
      <p:sp>
        <p:nvSpPr>
          <p:cNvPr id="9" name="CasellaDiTesto 8">
            <a:extLst>
              <a:ext uri="{FF2B5EF4-FFF2-40B4-BE49-F238E27FC236}">
                <a16:creationId xmlns:a16="http://schemas.microsoft.com/office/drawing/2014/main" id="{AC9F070D-66E3-B686-693A-6C3579D54C29}"/>
              </a:ext>
            </a:extLst>
          </p:cNvPr>
          <p:cNvSpPr txBox="1"/>
          <p:nvPr/>
        </p:nvSpPr>
        <p:spPr>
          <a:xfrm>
            <a:off x="301625" y="5118971"/>
            <a:ext cx="8501268" cy="954107"/>
          </a:xfrm>
          <a:prstGeom prst="rect">
            <a:avLst/>
          </a:prstGeom>
          <a:noFill/>
        </p:spPr>
        <p:txBody>
          <a:bodyPr wrap="square">
            <a:spAutoFit/>
          </a:bodyPr>
          <a:lstStyle/>
          <a:p>
            <a:pPr algn="just"/>
            <a:r>
              <a:rPr lang="it-IT" sz="1400" dirty="0">
                <a:latin typeface="Lato" panose="020F0502020204030203" pitchFamily="34" charset="0"/>
                <a:ea typeface="Lato" panose="020F0502020204030203" pitchFamily="34" charset="0"/>
                <a:cs typeface="Lato" panose="020F0502020204030203" pitchFamily="34" charset="0"/>
              </a:rPr>
              <a:t>Le squadre condannate dalla giustizia sportiva furono </a:t>
            </a:r>
            <a:r>
              <a:rPr lang="it-IT" sz="1400" b="1" dirty="0">
                <a:latin typeface="Lato" panose="020F0502020204030203" pitchFamily="34" charset="0"/>
                <a:ea typeface="Lato" panose="020F0502020204030203" pitchFamily="34" charset="0"/>
                <a:cs typeface="Lato" panose="020F0502020204030203" pitchFamily="34" charset="0"/>
              </a:rPr>
              <a:t>Avellino, Bologna, Lazio, Milan e Perugia</a:t>
            </a:r>
            <a:r>
              <a:rPr lang="it-IT" sz="1400" dirty="0">
                <a:latin typeface="Lato" panose="020F0502020204030203" pitchFamily="34" charset="0"/>
                <a:ea typeface="Lato" panose="020F0502020204030203" pitchFamily="34" charset="0"/>
                <a:cs typeface="Lato" panose="020F0502020204030203" pitchFamily="34" charset="0"/>
              </a:rPr>
              <a:t>.</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Le sentenze arrivarono verso la fine del luglio 1980 e, se per la giustizia penale il fatto non sussisteva, la giustizia sportiva non ci andò leggera: per la prima volta nella sua storia il </a:t>
            </a:r>
            <a:r>
              <a:rPr lang="it-IT" sz="1400" b="1" dirty="0">
                <a:latin typeface="Lato" panose="020F0502020204030203" pitchFamily="34" charset="0"/>
                <a:ea typeface="Lato" panose="020F0502020204030203" pitchFamily="34" charset="0"/>
                <a:cs typeface="Lato" panose="020F0502020204030203" pitchFamily="34" charset="0"/>
              </a:rPr>
              <a:t>Milan</a:t>
            </a:r>
            <a:r>
              <a:rPr lang="it-IT" sz="1400" dirty="0">
                <a:latin typeface="Lato" panose="020F0502020204030203" pitchFamily="34" charset="0"/>
                <a:ea typeface="Lato" panose="020F0502020204030203" pitchFamily="34" charset="0"/>
                <a:cs typeface="Lato" panose="020F0502020204030203" pitchFamily="34" charset="0"/>
              </a:rPr>
              <a:t> </a:t>
            </a:r>
            <a:r>
              <a:rPr lang="it-IT" sz="1400" b="1" dirty="0">
                <a:latin typeface="Lato" panose="020F0502020204030203" pitchFamily="34" charset="0"/>
                <a:ea typeface="Lato" panose="020F0502020204030203" pitchFamily="34" charset="0"/>
                <a:cs typeface="Lato" panose="020F0502020204030203" pitchFamily="34" charset="0"/>
              </a:rPr>
              <a:t>fu retrocesso in “Serie B”. </a:t>
            </a:r>
            <a:r>
              <a:rPr lang="it-IT" sz="1400" dirty="0">
                <a:latin typeface="Lato" panose="020F0502020204030203" pitchFamily="34" charset="0"/>
                <a:ea typeface="Lato" panose="020F0502020204030203" pitchFamily="34" charset="0"/>
                <a:cs typeface="Lato" panose="020F0502020204030203" pitchFamily="34" charset="0"/>
              </a:rPr>
              <a:t>Radiazione per il presidente </a:t>
            </a:r>
            <a:r>
              <a:rPr lang="it-IT" sz="1400" b="1" dirty="0">
                <a:latin typeface="Lato" panose="020F0502020204030203" pitchFamily="34" charset="0"/>
                <a:ea typeface="Lato" panose="020F0502020204030203" pitchFamily="34" charset="0"/>
                <a:cs typeface="Lato" panose="020F0502020204030203" pitchFamily="34" charset="0"/>
              </a:rPr>
              <a:t>Felice Colombo </a:t>
            </a:r>
            <a:r>
              <a:rPr lang="it-IT" sz="1400" dirty="0">
                <a:latin typeface="Lato" panose="020F0502020204030203" pitchFamily="34" charset="0"/>
                <a:ea typeface="Lato" panose="020F0502020204030203" pitchFamily="34" charset="0"/>
                <a:cs typeface="Lato" panose="020F0502020204030203" pitchFamily="34" charset="0"/>
              </a:rPr>
              <a:t>oltre alla condanna ad una pena detentiva di tre anni.</a:t>
            </a:r>
          </a:p>
        </p:txBody>
      </p:sp>
    </p:spTree>
    <p:extLst>
      <p:ext uri="{BB962C8B-B14F-4D97-AF65-F5344CB8AC3E}">
        <p14:creationId xmlns:p14="http://schemas.microsoft.com/office/powerpoint/2010/main" val="103257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BD9B454-502C-B760-D278-F4E4D05B6E9A}"/>
              </a:ext>
            </a:extLst>
          </p:cNvPr>
          <p:cNvSpPr txBox="1"/>
          <p:nvPr/>
        </p:nvSpPr>
        <p:spPr>
          <a:xfrm>
            <a:off x="296359" y="1700808"/>
            <a:ext cx="4563674" cy="1477328"/>
          </a:xfrm>
          <a:prstGeom prst="rect">
            <a:avLst/>
          </a:prstGeom>
          <a:noFill/>
        </p:spPr>
        <p:txBody>
          <a:bodyPr wrap="square">
            <a:spAutoFit/>
          </a:bodyPr>
          <a:lstStyle/>
          <a:p>
            <a:pPr algn="just"/>
            <a:r>
              <a:rPr lang="it-IT" dirty="0">
                <a:latin typeface="Lato" panose="020F0502020204030203" pitchFamily="34" charset="0"/>
                <a:ea typeface="Lato" panose="020F0502020204030203" pitchFamily="34" charset="0"/>
                <a:cs typeface="Lato" panose="020F0502020204030203" pitchFamily="34" charset="0"/>
              </a:rPr>
              <a:t>In totale furono squalificati </a:t>
            </a:r>
            <a:r>
              <a:rPr lang="it-IT" b="1" dirty="0">
                <a:latin typeface="Lato" panose="020F0502020204030203" pitchFamily="34" charset="0"/>
                <a:ea typeface="Lato" panose="020F0502020204030203" pitchFamily="34" charset="0"/>
                <a:cs typeface="Lato" panose="020F0502020204030203" pitchFamily="34" charset="0"/>
              </a:rPr>
              <a:t>18 giocatori</a:t>
            </a:r>
            <a:r>
              <a:rPr lang="it-IT" dirty="0">
                <a:latin typeface="Lato" panose="020F0502020204030203" pitchFamily="34" charset="0"/>
                <a:ea typeface="Lato" panose="020F0502020204030203" pitchFamily="34" charset="0"/>
                <a:cs typeface="Lato" panose="020F0502020204030203" pitchFamily="34" charset="0"/>
              </a:rPr>
              <a:t>, tra cui l'attaccante </a:t>
            </a:r>
            <a:r>
              <a:rPr lang="it-IT" b="1" dirty="0">
                <a:latin typeface="Lato" panose="020F0502020204030203" pitchFamily="34" charset="0"/>
                <a:ea typeface="Lato" panose="020F0502020204030203" pitchFamily="34" charset="0"/>
                <a:cs typeface="Lato" panose="020F0502020204030203" pitchFamily="34" charset="0"/>
              </a:rPr>
              <a:t>Paolo Rossi </a:t>
            </a:r>
            <a:r>
              <a:rPr lang="it-IT" dirty="0">
                <a:latin typeface="Lato" panose="020F0502020204030203" pitchFamily="34" charset="0"/>
                <a:ea typeface="Lato" panose="020F0502020204030203" pitchFamily="34" charset="0"/>
                <a:cs typeface="Lato" panose="020F0502020204030203" pitchFamily="34" charset="0"/>
              </a:rPr>
              <a:t>che, dopo aver scontato </a:t>
            </a:r>
            <a:r>
              <a:rPr lang="it-IT" b="1" dirty="0">
                <a:latin typeface="Lato" panose="020F0502020204030203" pitchFamily="34" charset="0"/>
                <a:ea typeface="Lato" panose="020F0502020204030203" pitchFamily="34" charset="0"/>
                <a:cs typeface="Lato" panose="020F0502020204030203" pitchFamily="34" charset="0"/>
              </a:rPr>
              <a:t>2 anni di stop</a:t>
            </a:r>
            <a:r>
              <a:rPr lang="it-IT" dirty="0">
                <a:latin typeface="Lato" panose="020F0502020204030203" pitchFamily="34" charset="0"/>
                <a:ea typeface="Lato" panose="020F0502020204030203" pitchFamily="34" charset="0"/>
                <a:cs typeface="Lato" panose="020F0502020204030203" pitchFamily="34" charset="0"/>
              </a:rPr>
              <a:t>, portò la Nazionale italiana a vincere la </a:t>
            </a:r>
            <a:r>
              <a:rPr lang="it-IT" b="1" dirty="0">
                <a:latin typeface="Lato" panose="020F0502020204030203" pitchFamily="34" charset="0"/>
                <a:ea typeface="Lato" panose="020F0502020204030203" pitchFamily="34" charset="0"/>
                <a:cs typeface="Lato" panose="020F0502020204030203" pitchFamily="34" charset="0"/>
              </a:rPr>
              <a:t>Coppa del Mondo 1982 in Spagna</a:t>
            </a:r>
            <a:r>
              <a:rPr lang="it-IT" dirty="0">
                <a:latin typeface="Lato" panose="020F0502020204030203" pitchFamily="34" charset="0"/>
                <a:ea typeface="Lato" panose="020F0502020204030203" pitchFamily="34" charset="0"/>
                <a:cs typeface="Lato" panose="020F0502020204030203" pitchFamily="34" charset="0"/>
              </a:rPr>
              <a:t>. </a:t>
            </a:r>
            <a:endParaRPr lang="en-US" dirty="0">
              <a:latin typeface="Lato" panose="020F0502020204030203" pitchFamily="34" charset="0"/>
              <a:ea typeface="Lato" panose="020F0502020204030203" pitchFamily="34" charset="0"/>
              <a:cs typeface="Lato" panose="020F0502020204030203" pitchFamily="34" charset="0"/>
            </a:endParaRPr>
          </a:p>
        </p:txBody>
      </p:sp>
      <p:pic>
        <p:nvPicPr>
          <p:cNvPr id="6" name="Picture 6" descr="Morto Paolo Rossi, campione del mondo in Spagna nel 1982">
            <a:extLst>
              <a:ext uri="{FF2B5EF4-FFF2-40B4-BE49-F238E27FC236}">
                <a16:creationId xmlns:a16="http://schemas.microsoft.com/office/drawing/2014/main" id="{2D127524-E62B-1E1A-FD4F-10A07E352CAB}"/>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048490" y="1695404"/>
            <a:ext cx="3716512" cy="2093636"/>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849BC7DC-8039-1259-0ADD-02B7B452EA7C}"/>
              </a:ext>
            </a:extLst>
          </p:cNvPr>
          <p:cNvSpPr txBox="1"/>
          <p:nvPr/>
        </p:nvSpPr>
        <p:spPr>
          <a:xfrm>
            <a:off x="296359" y="3789040"/>
            <a:ext cx="8487977" cy="2585323"/>
          </a:xfrm>
          <a:prstGeom prst="rect">
            <a:avLst/>
          </a:prstGeom>
          <a:noFill/>
        </p:spPr>
        <p:txBody>
          <a:bodyPr wrap="square">
            <a:spAutoFit/>
          </a:bodyPr>
          <a:lstStyle/>
          <a:p>
            <a:pPr algn="just"/>
            <a:r>
              <a:rPr lang="it-IT" b="1" u="sng" dirty="0">
                <a:latin typeface="Lato" panose="020F0502020204030203" pitchFamily="34" charset="0"/>
                <a:ea typeface="Lato" panose="020F0502020204030203" pitchFamily="34" charset="0"/>
                <a:cs typeface="Lato" panose="020F0502020204030203" pitchFamily="34" charset="0"/>
              </a:rPr>
              <a:t>LO SCANDALO “TOTONERO-BIS</a:t>
            </a:r>
            <a:r>
              <a:rPr lang="it-IT" dirty="0">
                <a:latin typeface="Lato" panose="020F0502020204030203" pitchFamily="34" charset="0"/>
                <a:ea typeface="Lato" panose="020F0502020204030203" pitchFamily="34" charset="0"/>
                <a:cs typeface="Lato" panose="020F0502020204030203" pitchFamily="34" charset="0"/>
              </a:rPr>
              <a:t>”</a:t>
            </a:r>
            <a:endParaRPr lang="it-IT" b="1" u="sng" dirty="0">
              <a:latin typeface="Lato" panose="020F0502020204030203" pitchFamily="34" charset="0"/>
              <a:ea typeface="Lato" panose="020F0502020204030203" pitchFamily="34" charset="0"/>
              <a:cs typeface="Lato" panose="020F0502020204030203" pitchFamily="34" charset="0"/>
            </a:endParaRPr>
          </a:p>
          <a:p>
            <a:pPr algn="just"/>
            <a:r>
              <a:rPr lang="it-IT" dirty="0">
                <a:latin typeface="Lato" panose="020F0502020204030203" pitchFamily="34" charset="0"/>
                <a:ea typeface="Lato" panose="020F0502020204030203" pitchFamily="34" charset="0"/>
                <a:cs typeface="Lato" panose="020F0502020204030203" pitchFamily="34" charset="0"/>
              </a:rPr>
              <a:t>Il 2 maggio 1986 Armando Carbone, collaboratore di </a:t>
            </a:r>
            <a:r>
              <a:rPr lang="it-IT" b="1" dirty="0">
                <a:latin typeface="Lato" panose="020F0502020204030203" pitchFamily="34" charset="0"/>
                <a:ea typeface="Lato" panose="020F0502020204030203" pitchFamily="34" charset="0"/>
                <a:cs typeface="Lato" panose="020F0502020204030203" pitchFamily="34" charset="0"/>
              </a:rPr>
              <a:t>Italo Allodi</a:t>
            </a:r>
            <a:r>
              <a:rPr lang="it-IT" dirty="0">
                <a:latin typeface="Lato" panose="020F0502020204030203" pitchFamily="34" charset="0"/>
                <a:ea typeface="Lato" panose="020F0502020204030203" pitchFamily="34" charset="0"/>
                <a:cs typeface="Lato" panose="020F0502020204030203" pitchFamily="34" charset="0"/>
              </a:rPr>
              <a:t> (all'epoca direttore sportivo della </a:t>
            </a:r>
            <a:r>
              <a:rPr lang="it-IT" b="1" dirty="0">
                <a:latin typeface="Lato" panose="020F0502020204030203" pitchFamily="34" charset="0"/>
                <a:ea typeface="Lato" panose="020F0502020204030203" pitchFamily="34" charset="0"/>
                <a:cs typeface="Lato" panose="020F0502020204030203" pitchFamily="34" charset="0"/>
              </a:rPr>
              <a:t>S.S.C. Napoli</a:t>
            </a:r>
            <a:r>
              <a:rPr lang="it-IT" dirty="0">
                <a:latin typeface="Lato" panose="020F0502020204030203" pitchFamily="34" charset="0"/>
                <a:ea typeface="Lato" panose="020F0502020204030203" pitchFamily="34" charset="0"/>
                <a:cs typeface="Lato" panose="020F0502020204030203" pitchFamily="34" charset="0"/>
              </a:rPr>
              <a:t>), si costituisce e viene arrestato. </a:t>
            </a:r>
          </a:p>
          <a:p>
            <a:pPr algn="just"/>
            <a:r>
              <a:rPr lang="it-IT" dirty="0">
                <a:latin typeface="Lato" panose="020F0502020204030203" pitchFamily="34" charset="0"/>
                <a:ea typeface="Lato" panose="020F0502020204030203" pitchFamily="34" charset="0"/>
                <a:cs typeface="Lato" panose="020F0502020204030203" pitchFamily="34" charset="0"/>
              </a:rPr>
              <a:t>Confessò l'esistenza di un giro di scommesse su alcune partite di calcio dei campionati professionistici, dalla Serie A alla Serie C2, dal 1984 al 1986.</a:t>
            </a:r>
          </a:p>
          <a:p>
            <a:pPr algn="just"/>
            <a:r>
              <a:rPr lang="it-IT" dirty="0">
                <a:latin typeface="Lato" panose="020F0502020204030203" pitchFamily="34" charset="0"/>
                <a:ea typeface="Lato" panose="020F0502020204030203" pitchFamily="34" charset="0"/>
                <a:cs typeface="Lato" panose="020F0502020204030203" pitchFamily="34" charset="0"/>
              </a:rPr>
              <a:t>Molti giocatori, dirigenti e presidenti furono inibiti e squalificati per anni. </a:t>
            </a:r>
          </a:p>
          <a:p>
            <a:pPr algn="just"/>
            <a:r>
              <a:rPr lang="it-IT" dirty="0">
                <a:latin typeface="Lato" panose="020F0502020204030203" pitchFamily="34" charset="0"/>
                <a:ea typeface="Lato" panose="020F0502020204030203" pitchFamily="34" charset="0"/>
                <a:cs typeface="Lato" panose="020F0502020204030203" pitchFamily="34" charset="0"/>
              </a:rPr>
              <a:t>In appello, la “CAF” alleggerì notevolmente le sanzioni, soprattutto per l'Udinese Calcio, il suo presidente Lamberto Mazza, la S.S. Lazio e Dario </a:t>
            </a:r>
            <a:r>
              <a:rPr lang="it-IT" dirty="0" err="1">
                <a:latin typeface="Lato" panose="020F0502020204030203" pitchFamily="34" charset="0"/>
                <a:ea typeface="Lato" panose="020F0502020204030203" pitchFamily="34" charset="0"/>
                <a:cs typeface="Lato" panose="020F0502020204030203" pitchFamily="34" charset="0"/>
              </a:rPr>
              <a:t>Maraschin</a:t>
            </a:r>
            <a:r>
              <a:rPr lang="it-IT" dirty="0">
                <a:latin typeface="Lato" panose="020F0502020204030203" pitchFamily="34" charset="0"/>
                <a:ea typeface="Lato" panose="020F0502020204030203" pitchFamily="34" charset="0"/>
                <a:cs typeface="Lato" panose="020F0502020204030203" pitchFamily="34" charset="0"/>
              </a:rPr>
              <a:t>, presidente del Lanerossi Vicenza.</a:t>
            </a:r>
          </a:p>
        </p:txBody>
      </p:sp>
      <p:sp>
        <p:nvSpPr>
          <p:cNvPr id="9" name="Titolo 1">
            <a:extLst>
              <a:ext uri="{FF2B5EF4-FFF2-40B4-BE49-F238E27FC236}">
                <a16:creationId xmlns:a16="http://schemas.microsoft.com/office/drawing/2014/main" id="{F011EE0F-34DD-B60B-385D-200F2E4DA111}"/>
              </a:ext>
            </a:extLst>
          </p:cNvPr>
          <p:cNvSpPr>
            <a:spLocks noGrp="1"/>
          </p:cNvSpPr>
          <p:nvPr>
            <p:ph type="title"/>
          </p:nvPr>
        </p:nvSpPr>
        <p:spPr>
          <a:xfrm>
            <a:off x="301625" y="228600"/>
            <a:ext cx="8534400" cy="758825"/>
          </a:xfrm>
        </p:spPr>
        <p:txBody>
          <a:bodyPr/>
          <a:lstStyle/>
          <a:p>
            <a:r>
              <a:rPr lang="it-IT" sz="2000" b="1" u="sng" dirty="0">
                <a:latin typeface="Lato" panose="020F0502020204030203" pitchFamily="34" charset="0"/>
                <a:ea typeface="Lato" panose="020F0502020204030203" pitchFamily="34" charset="0"/>
                <a:cs typeface="Lato" panose="020F0502020204030203" pitchFamily="34" charset="0"/>
              </a:rPr>
              <a:t>I PRIMI GRANDI SCANDALI DEL CALCIO ITALIANO: </a:t>
            </a:r>
            <a:br>
              <a:rPr lang="it-IT" sz="2000" b="1" u="sng" dirty="0">
                <a:latin typeface="Lato" panose="020F0502020204030203" pitchFamily="34" charset="0"/>
                <a:ea typeface="Lato" panose="020F0502020204030203" pitchFamily="34" charset="0"/>
                <a:cs typeface="Lato" panose="020F0502020204030203" pitchFamily="34" charset="0"/>
              </a:rPr>
            </a:br>
            <a:r>
              <a:rPr lang="it-IT" sz="2000" b="1" u="sng" dirty="0">
                <a:latin typeface="Lato" panose="020F0502020204030203" pitchFamily="34" charset="0"/>
                <a:ea typeface="Lato" panose="020F0502020204030203" pitchFamily="34" charset="0"/>
                <a:cs typeface="Lato" panose="020F0502020204030203" pitchFamily="34" charset="0"/>
              </a:rPr>
              <a:t>I CASI “TOTONERO” E “TOTONERO BIS” DEL 1980 E DEL 1986</a:t>
            </a:r>
          </a:p>
        </p:txBody>
      </p:sp>
    </p:spTree>
    <p:extLst>
      <p:ext uri="{BB962C8B-B14F-4D97-AF65-F5344CB8AC3E}">
        <p14:creationId xmlns:p14="http://schemas.microsoft.com/office/powerpoint/2010/main" val="47684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3384216-867E-A45C-3552-5FE6FD576304}"/>
              </a:ext>
            </a:extLst>
          </p:cNvPr>
          <p:cNvSpPr txBox="1"/>
          <p:nvPr/>
        </p:nvSpPr>
        <p:spPr>
          <a:xfrm>
            <a:off x="289156" y="1484784"/>
            <a:ext cx="8565687" cy="4832092"/>
          </a:xfrm>
          <a:prstGeom prst="rect">
            <a:avLst/>
          </a:prstGeom>
          <a:noFill/>
        </p:spPr>
        <p:txBody>
          <a:bodyPr wrap="square">
            <a:spAutoFit/>
          </a:bodyPr>
          <a:lstStyle/>
          <a:p>
            <a:pPr algn="just"/>
            <a:r>
              <a:rPr lang="it-IT" sz="1400" dirty="0">
                <a:latin typeface="Lato" panose="020F0502020204030203" pitchFamily="34" charset="0"/>
                <a:ea typeface="Lato" panose="020F0502020204030203" pitchFamily="34" charset="0"/>
                <a:cs typeface="Lato" panose="020F0502020204030203" pitchFamily="34" charset="0"/>
              </a:rPr>
              <a:t>Dopo i casi “</a:t>
            </a:r>
            <a:r>
              <a:rPr lang="it-IT" sz="1400" b="1" dirty="0">
                <a:latin typeface="Lato" panose="020F0502020204030203" pitchFamily="34" charset="0"/>
                <a:ea typeface="Lato" panose="020F0502020204030203" pitchFamily="34" charset="0"/>
                <a:cs typeface="Lato" panose="020F0502020204030203" pitchFamily="34" charset="0"/>
              </a:rPr>
              <a:t>Totonero e Totonero bis</a:t>
            </a:r>
            <a:r>
              <a:rPr lang="it-IT" sz="1400" dirty="0">
                <a:latin typeface="Lato" panose="020F0502020204030203" pitchFamily="34" charset="0"/>
                <a:ea typeface="Lato" panose="020F0502020204030203" pitchFamily="34" charset="0"/>
                <a:cs typeface="Lato" panose="020F0502020204030203" pitchFamily="34" charset="0"/>
              </a:rPr>
              <a:t>”, il sistema calcistico del nostro Paese è stato scosso da un nuovo scandalo nazionale che ha coinvolto le più importanti società calcistiche italiane: “</a:t>
            </a:r>
            <a:r>
              <a:rPr lang="it-IT" sz="1400" b="1" dirty="0">
                <a:latin typeface="Lato" panose="020F0502020204030203" pitchFamily="34" charset="0"/>
                <a:ea typeface="Lato" panose="020F0502020204030203" pitchFamily="34" charset="0"/>
                <a:cs typeface="Lato" panose="020F0502020204030203" pitchFamily="34" charset="0"/>
              </a:rPr>
              <a:t>Calciopoli</a:t>
            </a:r>
            <a:r>
              <a:rPr lang="it-IT" sz="1400" dirty="0">
                <a:latin typeface="Lato" panose="020F0502020204030203" pitchFamily="34" charset="0"/>
                <a:ea typeface="Lato" panose="020F0502020204030203" pitchFamily="34" charset="0"/>
                <a:cs typeface="Lato" panose="020F0502020204030203" pitchFamily="34" charset="0"/>
              </a:rPr>
              <a:t>”.</a:t>
            </a:r>
          </a:p>
          <a:p>
            <a:pPr algn="just"/>
            <a:r>
              <a:rPr lang="it-IT" sz="1400" dirty="0">
                <a:latin typeface="Lato" panose="020F0502020204030203" pitchFamily="34" charset="0"/>
                <a:ea typeface="Lato" panose="020F0502020204030203" pitchFamily="34" charset="0"/>
                <a:cs typeface="Lato" panose="020F0502020204030203" pitchFamily="34" charset="0"/>
              </a:rPr>
              <a:t>L’inchiesta è venuta alla luce nel maggio 2006, quando alcune intercettazioni telefoniche hanno rivelato, durante le stagioni calcistiche 2004-05 e 2005-06, rapporti “di favore” tra dirigenti di club e i principali organismi calcistici italiani </a:t>
            </a:r>
            <a:r>
              <a:rPr lang="it-IT" sz="1400" b="1" dirty="0">
                <a:latin typeface="Lato" panose="020F0502020204030203" pitchFamily="34" charset="0"/>
                <a:ea typeface="Lato" panose="020F0502020204030203" pitchFamily="34" charset="0"/>
                <a:cs typeface="Lato" panose="020F0502020204030203" pitchFamily="34" charset="0"/>
              </a:rPr>
              <a:t>(AIA</a:t>
            </a:r>
            <a:r>
              <a:rPr lang="it-IT" sz="1400" dirty="0">
                <a:latin typeface="Lato" panose="020F0502020204030203" pitchFamily="34" charset="0"/>
                <a:ea typeface="Lato" panose="020F0502020204030203" pitchFamily="34" charset="0"/>
                <a:cs typeface="Lato" panose="020F0502020204030203" pitchFamily="34" charset="0"/>
              </a:rPr>
              <a:t>, </a:t>
            </a:r>
            <a:r>
              <a:rPr lang="it-IT" sz="1400" b="1" dirty="0">
                <a:latin typeface="Lato" panose="020F0502020204030203" pitchFamily="34" charset="0"/>
                <a:ea typeface="Lato" panose="020F0502020204030203" pitchFamily="34" charset="0"/>
                <a:cs typeface="Lato" panose="020F0502020204030203" pitchFamily="34" charset="0"/>
              </a:rPr>
              <a:t>FIGC</a:t>
            </a:r>
            <a:r>
              <a:rPr lang="it-IT" sz="1400" dirty="0">
                <a:latin typeface="Lato" panose="020F0502020204030203" pitchFamily="34" charset="0"/>
                <a:ea typeface="Lato" panose="020F0502020204030203" pitchFamily="34" charset="0"/>
                <a:cs typeface="Lato" panose="020F0502020204030203" pitchFamily="34" charset="0"/>
              </a:rPr>
              <a:t> e </a:t>
            </a:r>
            <a:r>
              <a:rPr lang="it-IT" sz="1400" b="1" dirty="0">
                <a:latin typeface="Lato" panose="020F0502020204030203" pitchFamily="34" charset="0"/>
                <a:ea typeface="Lato" panose="020F0502020204030203" pitchFamily="34" charset="0"/>
                <a:cs typeface="Lato" panose="020F0502020204030203" pitchFamily="34" charset="0"/>
              </a:rPr>
              <a:t>LNP).</a:t>
            </a:r>
          </a:p>
          <a:p>
            <a:pPr algn="just"/>
            <a:endParaRPr lang="it-IT" sz="1400" dirty="0">
              <a:latin typeface="Lato" panose="020F0502020204030203" pitchFamily="34" charset="0"/>
              <a:ea typeface="Lato" panose="020F0502020204030203" pitchFamily="34" charset="0"/>
              <a:cs typeface="Lato" panose="020F0502020204030203" pitchFamily="34" charset="0"/>
            </a:endParaRPr>
          </a:p>
          <a:p>
            <a:pPr algn="just"/>
            <a:endParaRPr lang="it-IT" sz="1400" b="1" u="sng" dirty="0">
              <a:latin typeface="Lato" panose="020F0502020204030203" pitchFamily="34" charset="0"/>
              <a:ea typeface="Lato" panose="020F0502020204030203" pitchFamily="34" charset="0"/>
              <a:cs typeface="Lato" panose="020F0502020204030203" pitchFamily="34" charset="0"/>
            </a:endParaRPr>
          </a:p>
          <a:p>
            <a:pPr algn="just"/>
            <a:endParaRPr lang="it-IT" sz="1400" b="1" u="sng" dirty="0">
              <a:latin typeface="Lato" panose="020F0502020204030203" pitchFamily="34" charset="0"/>
              <a:ea typeface="Lato" panose="020F0502020204030203" pitchFamily="34" charset="0"/>
              <a:cs typeface="Lato" panose="020F0502020204030203" pitchFamily="34" charset="0"/>
            </a:endParaRPr>
          </a:p>
          <a:p>
            <a:pPr algn="just"/>
            <a:endParaRPr lang="it-IT" sz="1400" b="1" u="sng" dirty="0">
              <a:latin typeface="Lato" panose="020F0502020204030203" pitchFamily="34" charset="0"/>
              <a:ea typeface="Lato" panose="020F0502020204030203" pitchFamily="34" charset="0"/>
              <a:cs typeface="Lato" panose="020F0502020204030203" pitchFamily="34" charset="0"/>
            </a:endParaRPr>
          </a:p>
          <a:p>
            <a:pPr algn="just"/>
            <a:endParaRPr lang="it-IT" sz="1400" b="1" u="sng" dirty="0">
              <a:latin typeface="Lato" panose="020F0502020204030203" pitchFamily="34" charset="0"/>
              <a:ea typeface="Lato" panose="020F0502020204030203" pitchFamily="34" charset="0"/>
              <a:cs typeface="Lato" panose="020F0502020204030203" pitchFamily="34" charset="0"/>
            </a:endParaRPr>
          </a:p>
          <a:p>
            <a:pPr algn="just"/>
            <a:endParaRPr lang="it-IT" sz="1400" b="1" u="sng" dirty="0">
              <a:latin typeface="Lato" panose="020F0502020204030203" pitchFamily="34" charset="0"/>
              <a:ea typeface="Lato" panose="020F0502020204030203" pitchFamily="34" charset="0"/>
              <a:cs typeface="Lato" panose="020F0502020204030203" pitchFamily="34" charset="0"/>
            </a:endParaRPr>
          </a:p>
          <a:p>
            <a:pPr algn="just"/>
            <a:endParaRPr lang="it-IT" sz="1400" b="1" u="sng" dirty="0">
              <a:latin typeface="Lato" panose="020F0502020204030203" pitchFamily="34" charset="0"/>
              <a:ea typeface="Lato" panose="020F0502020204030203" pitchFamily="34" charset="0"/>
              <a:cs typeface="Lato" panose="020F0502020204030203" pitchFamily="34" charset="0"/>
            </a:endParaRPr>
          </a:p>
          <a:p>
            <a:pPr algn="just"/>
            <a:endParaRPr lang="it-IT" sz="1400" b="1" u="sng" dirty="0">
              <a:latin typeface="Lato" panose="020F0502020204030203" pitchFamily="34" charset="0"/>
              <a:ea typeface="Lato" panose="020F0502020204030203" pitchFamily="34" charset="0"/>
              <a:cs typeface="Lato" panose="020F0502020204030203" pitchFamily="34" charset="0"/>
            </a:endParaRPr>
          </a:p>
          <a:p>
            <a:pPr algn="just"/>
            <a:r>
              <a:rPr lang="it-IT" sz="1400" b="1" u="sng" dirty="0">
                <a:latin typeface="Lato" panose="020F0502020204030203" pitchFamily="34" charset="0"/>
                <a:ea typeface="Lato" panose="020F0502020204030203" pitchFamily="34" charset="0"/>
                <a:cs typeface="Lato" panose="020F0502020204030203" pitchFamily="34" charset="0"/>
              </a:rPr>
              <a:t>LE FASI:</a:t>
            </a:r>
          </a:p>
          <a:p>
            <a:pPr algn="just"/>
            <a:r>
              <a:rPr lang="it-IT" sz="1400" dirty="0">
                <a:latin typeface="Lato" panose="020F0502020204030203" pitchFamily="34" charset="0"/>
                <a:ea typeface="Lato" panose="020F0502020204030203" pitchFamily="34" charset="0"/>
                <a:cs typeface="Lato" panose="020F0502020204030203" pitchFamily="34" charset="0"/>
              </a:rPr>
              <a:t>Le prime avvisaglie di “</a:t>
            </a:r>
            <a:r>
              <a:rPr lang="it-IT" sz="1400" b="1" dirty="0">
                <a:latin typeface="Lato" panose="020F0502020204030203" pitchFamily="34" charset="0"/>
                <a:ea typeface="Lato" panose="020F0502020204030203" pitchFamily="34" charset="0"/>
                <a:cs typeface="Lato" panose="020F0502020204030203" pitchFamily="34" charset="0"/>
              </a:rPr>
              <a:t>Calciopoli</a:t>
            </a:r>
            <a:r>
              <a:rPr lang="it-IT" sz="1400" dirty="0">
                <a:latin typeface="Lato" panose="020F0502020204030203" pitchFamily="34" charset="0"/>
                <a:ea typeface="Lato" panose="020F0502020204030203" pitchFamily="34" charset="0"/>
                <a:cs typeface="Lato" panose="020F0502020204030203" pitchFamily="34" charset="0"/>
              </a:rPr>
              <a:t>” sono emerse nel 2005 attraverso alcune indiscrezioni di stampa relative a indagini calcistiche condotte dalla Procura di Torino; le investigazioni, guidate dal Procuratore Penale </a:t>
            </a:r>
            <a:r>
              <a:rPr lang="it-IT" sz="1400" b="1" dirty="0">
                <a:latin typeface="Lato" panose="020F0502020204030203" pitchFamily="34" charset="0"/>
                <a:ea typeface="Lato" panose="020F0502020204030203" pitchFamily="34" charset="0"/>
                <a:cs typeface="Lato" panose="020F0502020204030203" pitchFamily="34" charset="0"/>
              </a:rPr>
              <a:t>Raffaele Guariniello</a:t>
            </a:r>
            <a:r>
              <a:rPr lang="it-IT" sz="1400" dirty="0">
                <a:latin typeface="Lato" panose="020F0502020204030203" pitchFamily="34" charset="0"/>
                <a:ea typeface="Lato" panose="020F0502020204030203" pitchFamily="34" charset="0"/>
                <a:cs typeface="Lato" panose="020F0502020204030203" pitchFamily="34" charset="0"/>
              </a:rPr>
              <a:t>, si erano chiuse con l'archiviazione per insussistenza di situazioni penalmente rilevanti, ma anche con il contestuale invio di materiale, ritenuto significativo sul piano disciplinare, alla FIGC.</a:t>
            </a:r>
          </a:p>
          <a:p>
            <a:pPr algn="just"/>
            <a:endParaRPr lang="it-IT" sz="1400" dirty="0">
              <a:latin typeface="Lato" panose="020F0502020204030203" pitchFamily="34" charset="0"/>
              <a:ea typeface="Lato" panose="020F0502020204030203" pitchFamily="34" charset="0"/>
              <a:cs typeface="Lato" panose="020F0502020204030203" pitchFamily="34" charset="0"/>
            </a:endParaRPr>
          </a:p>
          <a:p>
            <a:pPr algn="just"/>
            <a:r>
              <a:rPr lang="it-IT" sz="1400" dirty="0">
                <a:latin typeface="Lato" panose="020F0502020204030203" pitchFamily="34" charset="0"/>
                <a:ea typeface="Lato" panose="020F0502020204030203" pitchFamily="34" charset="0"/>
                <a:cs typeface="Lato" panose="020F0502020204030203" pitchFamily="34" charset="0"/>
              </a:rPr>
              <a:t>Le indiscrezioni si sono moltiplicate nella primavera del 2006 e alla fine lo scandalo esplose. Prima con la notizia che la FIGC aveva iniziato a indagare su episodi di presunta corruzione nel mondo del calcio e degli arbitri e poi con la pubblicazione delle </a:t>
            </a:r>
            <a:r>
              <a:rPr lang="it-IT" sz="1400" b="1" dirty="0">
                <a:latin typeface="Lato" panose="020F0502020204030203" pitchFamily="34" charset="0"/>
                <a:ea typeface="Lato" panose="020F0502020204030203" pitchFamily="34" charset="0"/>
                <a:cs typeface="Lato" panose="020F0502020204030203" pitchFamily="34" charset="0"/>
              </a:rPr>
              <a:t>prime intercettazioni su tutti i quotidiani sportivi nazionali.</a:t>
            </a:r>
            <a:endParaRPr lang="it-IT" sz="1400" dirty="0">
              <a:latin typeface="Lato" panose="020F0502020204030203" pitchFamily="34" charset="0"/>
              <a:ea typeface="Lato" panose="020F0502020204030203" pitchFamily="34" charset="0"/>
              <a:cs typeface="Lato" panose="020F0502020204030203" pitchFamily="34" charset="0"/>
            </a:endParaRPr>
          </a:p>
        </p:txBody>
      </p:sp>
      <p:sp>
        <p:nvSpPr>
          <p:cNvPr id="7" name="CasellaDiTesto 6">
            <a:extLst>
              <a:ext uri="{FF2B5EF4-FFF2-40B4-BE49-F238E27FC236}">
                <a16:creationId xmlns:a16="http://schemas.microsoft.com/office/drawing/2014/main" id="{ACFDA90A-1663-DD0F-0A2C-A5D7D59CB03C}"/>
              </a:ext>
            </a:extLst>
          </p:cNvPr>
          <p:cNvSpPr txBox="1"/>
          <p:nvPr/>
        </p:nvSpPr>
        <p:spPr>
          <a:xfrm>
            <a:off x="539551" y="188640"/>
            <a:ext cx="8064896" cy="830997"/>
          </a:xfrm>
          <a:prstGeom prst="rect">
            <a:avLst/>
          </a:prstGeom>
          <a:noFill/>
        </p:spPr>
        <p:txBody>
          <a:bodyPr wrap="square">
            <a:spAutoFit/>
          </a:bodyPr>
          <a:lstStyle/>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“CALCIOPOLI”, IL COLLASSO DEL SISTEMA </a:t>
            </a:r>
          </a:p>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CALCISTICO ITALIANO</a:t>
            </a:r>
          </a:p>
        </p:txBody>
      </p:sp>
      <p:pic>
        <p:nvPicPr>
          <p:cNvPr id="1026" name="Picture 2" descr="Il 14 maggio della Juventus: celebra lo scudetto vinto nel 2006 in piena  Calciopoli">
            <a:extLst>
              <a:ext uri="{FF2B5EF4-FFF2-40B4-BE49-F238E27FC236}">
                <a16:creationId xmlns:a16="http://schemas.microsoft.com/office/drawing/2014/main" id="{F45099FE-F8C0-EECB-E013-969B4CA36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492896"/>
            <a:ext cx="280904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oggi: &quot;La Juve non considera me e Giraudo&quot; - Panorama">
            <a:extLst>
              <a:ext uri="{FF2B5EF4-FFF2-40B4-BE49-F238E27FC236}">
                <a16:creationId xmlns:a16="http://schemas.microsoft.com/office/drawing/2014/main" id="{1104074E-8FCC-F902-F682-E7B77CCED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89726"/>
            <a:ext cx="2641476" cy="176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804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E94C935-0E9B-6689-9ED6-C786AE8FC537}"/>
              </a:ext>
            </a:extLst>
          </p:cNvPr>
          <p:cNvSpPr txBox="1"/>
          <p:nvPr/>
        </p:nvSpPr>
        <p:spPr>
          <a:xfrm>
            <a:off x="217742" y="1700808"/>
            <a:ext cx="5904657" cy="4455066"/>
          </a:xfrm>
          <a:prstGeom prst="rect">
            <a:avLst/>
          </a:prstGeom>
          <a:noFill/>
        </p:spPr>
        <p:txBody>
          <a:bodyPr wrap="square">
            <a:spAutoFit/>
          </a:bodyPr>
          <a:lstStyle/>
          <a:p>
            <a:pPr algn="just"/>
            <a:r>
              <a:rPr lang="it-IT" sz="1350" dirty="0">
                <a:latin typeface="Lato" panose="020F0502020204030203" pitchFamily="34" charset="0"/>
                <a:ea typeface="Lato" panose="020F0502020204030203" pitchFamily="34" charset="0"/>
                <a:cs typeface="Lato" panose="020F0502020204030203" pitchFamily="34" charset="0"/>
              </a:rPr>
              <a:t>I primi nomi a emergere dalle intercettazioni furono quelli del designatore arbitrale </a:t>
            </a:r>
            <a:r>
              <a:rPr lang="it-IT" sz="1350" b="1" dirty="0">
                <a:latin typeface="Lato" panose="020F0502020204030203" pitchFamily="34" charset="0"/>
                <a:ea typeface="Lato" panose="020F0502020204030203" pitchFamily="34" charset="0"/>
                <a:cs typeface="Lato" panose="020F0502020204030203" pitchFamily="34" charset="0"/>
              </a:rPr>
              <a:t>Pierluigi Pairetto</a:t>
            </a:r>
            <a:r>
              <a:rPr lang="it-IT" sz="1350" dirty="0">
                <a:latin typeface="Lato" panose="020F0502020204030203" pitchFamily="34" charset="0"/>
                <a:ea typeface="Lato" panose="020F0502020204030203" pitchFamily="34" charset="0"/>
                <a:cs typeface="Lato" panose="020F0502020204030203" pitchFamily="34" charset="0"/>
              </a:rPr>
              <a:t>, di </a:t>
            </a:r>
            <a:r>
              <a:rPr lang="it-IT" sz="1350" b="1" dirty="0">
                <a:latin typeface="Lato" panose="020F0502020204030203" pitchFamily="34" charset="0"/>
                <a:ea typeface="Lato" panose="020F0502020204030203" pitchFamily="34" charset="0"/>
                <a:cs typeface="Lato" panose="020F0502020204030203" pitchFamily="34" charset="0"/>
              </a:rPr>
              <a:t>Luciano Moggi </a:t>
            </a:r>
            <a:r>
              <a:rPr lang="it-IT" sz="1350" dirty="0">
                <a:latin typeface="Lato" panose="020F0502020204030203" pitchFamily="34" charset="0"/>
                <a:ea typeface="Lato" panose="020F0502020204030203" pitchFamily="34" charset="0"/>
                <a:cs typeface="Lato" panose="020F0502020204030203" pitchFamily="34" charset="0"/>
              </a:rPr>
              <a:t>e </a:t>
            </a:r>
            <a:r>
              <a:rPr lang="it-IT" sz="1350" b="1" dirty="0">
                <a:latin typeface="Lato" panose="020F0502020204030203" pitchFamily="34" charset="0"/>
                <a:ea typeface="Lato" panose="020F0502020204030203" pitchFamily="34" charset="0"/>
                <a:cs typeface="Lato" panose="020F0502020204030203" pitchFamily="34" charset="0"/>
              </a:rPr>
              <a:t>Antonio Giraudo</a:t>
            </a:r>
            <a:r>
              <a:rPr lang="it-IT" sz="1350" dirty="0">
                <a:latin typeface="Lato" panose="020F0502020204030203" pitchFamily="34" charset="0"/>
                <a:ea typeface="Lato" panose="020F0502020204030203" pitchFamily="34" charset="0"/>
                <a:cs typeface="Lato" panose="020F0502020204030203" pitchFamily="34" charset="0"/>
              </a:rPr>
              <a:t>, rispettivamente direttore generale e amministratore delegato della </a:t>
            </a:r>
            <a:r>
              <a:rPr lang="it-IT" sz="1350" b="1" dirty="0">
                <a:latin typeface="Lato" panose="020F0502020204030203" pitchFamily="34" charset="0"/>
                <a:ea typeface="Lato" panose="020F0502020204030203" pitchFamily="34" charset="0"/>
                <a:cs typeface="Lato" panose="020F0502020204030203" pitchFamily="34" charset="0"/>
              </a:rPr>
              <a:t>Juventus</a:t>
            </a:r>
            <a:r>
              <a:rPr lang="it-IT" sz="1350" dirty="0">
                <a:latin typeface="Lato" panose="020F0502020204030203" pitchFamily="34" charset="0"/>
                <a:ea typeface="Lato" panose="020F0502020204030203" pitchFamily="34" charset="0"/>
                <a:cs typeface="Lato" panose="020F0502020204030203" pitchFamily="34" charset="0"/>
              </a:rPr>
              <a:t> </a:t>
            </a:r>
            <a:r>
              <a:rPr lang="it-IT" sz="1350" b="1" dirty="0">
                <a:latin typeface="Lato" panose="020F0502020204030203" pitchFamily="34" charset="0"/>
                <a:ea typeface="Lato" panose="020F0502020204030203" pitchFamily="34" charset="0"/>
                <a:cs typeface="Lato" panose="020F0502020204030203" pitchFamily="34" charset="0"/>
              </a:rPr>
              <a:t>F.C.</a:t>
            </a:r>
            <a:r>
              <a:rPr lang="it-IT" sz="1350" dirty="0">
                <a:latin typeface="Lato" panose="020F0502020204030203" pitchFamily="34" charset="0"/>
                <a:ea typeface="Lato" panose="020F0502020204030203" pitchFamily="34" charset="0"/>
                <a:cs typeface="Lato" panose="020F0502020204030203" pitchFamily="34" charset="0"/>
              </a:rPr>
              <a:t>, e del vicepresidente, facente funzioni della FIGC, Innocenzo Mazzini. </a:t>
            </a:r>
          </a:p>
          <a:p>
            <a:pPr algn="just"/>
            <a:r>
              <a:rPr lang="it-IT" sz="1350" dirty="0">
                <a:latin typeface="Lato" panose="020F0502020204030203" pitchFamily="34" charset="0"/>
                <a:ea typeface="Lato" panose="020F0502020204030203" pitchFamily="34" charset="0"/>
                <a:cs typeface="Lato" panose="020F0502020204030203" pitchFamily="34" charset="0"/>
              </a:rPr>
              <a:t>Nelle settimane successive sono apparsi i nomi di altri dirigenti di importanti società calcistiche e di alti funzionari arbitrali e federali, tra cui il Presidente della FIGC, </a:t>
            </a:r>
            <a:r>
              <a:rPr lang="it-IT" sz="1350" b="1" dirty="0">
                <a:latin typeface="Lato" panose="020F0502020204030203" pitchFamily="34" charset="0"/>
                <a:ea typeface="Lato" panose="020F0502020204030203" pitchFamily="34" charset="0"/>
                <a:cs typeface="Lato" panose="020F0502020204030203" pitchFamily="34" charset="0"/>
              </a:rPr>
              <a:t>Franco Carraro</a:t>
            </a:r>
            <a:r>
              <a:rPr lang="it-IT" sz="1350" dirty="0">
                <a:latin typeface="Lato" panose="020F0502020204030203" pitchFamily="34" charset="0"/>
                <a:ea typeface="Lato" panose="020F0502020204030203" pitchFamily="34" charset="0"/>
                <a:cs typeface="Lato" panose="020F0502020204030203" pitchFamily="34" charset="0"/>
              </a:rPr>
              <a:t>.</a:t>
            </a:r>
          </a:p>
          <a:p>
            <a:pPr algn="just"/>
            <a:endParaRPr lang="it-IT" sz="1350" dirty="0">
              <a:latin typeface="Lato" panose="020F0502020204030203" pitchFamily="34" charset="0"/>
              <a:ea typeface="Lato" panose="020F0502020204030203" pitchFamily="34" charset="0"/>
              <a:cs typeface="Lato" panose="020F0502020204030203" pitchFamily="34" charset="0"/>
            </a:endParaRPr>
          </a:p>
          <a:p>
            <a:pPr algn="just"/>
            <a:r>
              <a:rPr lang="it-IT" sz="1350" dirty="0">
                <a:latin typeface="Lato" panose="020F0502020204030203" pitchFamily="34" charset="0"/>
                <a:ea typeface="Lato" panose="020F0502020204030203" pitchFamily="34" charset="0"/>
                <a:cs typeface="Lato" panose="020F0502020204030203" pitchFamily="34" charset="0"/>
              </a:rPr>
              <a:t>Dopo la pubblicazione delle prime intercettazioni, l'8 maggio Franco Carraro si dimette da presidente della FIGC, seguito due giorni dopo dal suo vice, </a:t>
            </a:r>
            <a:r>
              <a:rPr lang="it-IT" sz="1350" b="1" dirty="0">
                <a:latin typeface="Lato" panose="020F0502020204030203" pitchFamily="34" charset="0"/>
                <a:ea typeface="Lato" panose="020F0502020204030203" pitchFamily="34" charset="0"/>
                <a:cs typeface="Lato" panose="020F0502020204030203" pitchFamily="34" charset="0"/>
              </a:rPr>
              <a:t>Innocenzo Mazzini</a:t>
            </a:r>
            <a:r>
              <a:rPr lang="it-IT" sz="1350" dirty="0">
                <a:latin typeface="Lato" panose="020F0502020204030203" pitchFamily="34" charset="0"/>
                <a:ea typeface="Lato" panose="020F0502020204030203" pitchFamily="34" charset="0"/>
                <a:cs typeface="Lato" panose="020F0502020204030203" pitchFamily="34" charset="0"/>
              </a:rPr>
              <a:t>. </a:t>
            </a:r>
          </a:p>
          <a:p>
            <a:pPr algn="just"/>
            <a:r>
              <a:rPr lang="it-IT" sz="1350" dirty="0">
                <a:latin typeface="Lato" panose="020F0502020204030203" pitchFamily="34" charset="0"/>
                <a:ea typeface="Lato" panose="020F0502020204030203" pitchFamily="34" charset="0"/>
                <a:cs typeface="Lato" panose="020F0502020204030203" pitchFamily="34" charset="0"/>
              </a:rPr>
              <a:t>L'11 maggio si dimette tutto il consiglio di amministrazione della </a:t>
            </a:r>
            <a:r>
              <a:rPr lang="it-IT" sz="1350" b="1" dirty="0">
                <a:latin typeface="Lato" panose="020F0502020204030203" pitchFamily="34" charset="0"/>
                <a:ea typeface="Lato" panose="020F0502020204030203" pitchFamily="34" charset="0"/>
                <a:cs typeface="Lato" panose="020F0502020204030203" pitchFamily="34" charset="0"/>
              </a:rPr>
              <a:t>Juventus</a:t>
            </a:r>
            <a:r>
              <a:rPr lang="it-IT" sz="1350" dirty="0">
                <a:latin typeface="Lato" panose="020F0502020204030203" pitchFamily="34" charset="0"/>
                <a:ea typeface="Lato" panose="020F0502020204030203" pitchFamily="34" charset="0"/>
                <a:cs typeface="Lato" panose="020F0502020204030203" pitchFamily="34" charset="0"/>
              </a:rPr>
              <a:t>.</a:t>
            </a:r>
          </a:p>
          <a:p>
            <a:pPr algn="just"/>
            <a:r>
              <a:rPr lang="it-IT" sz="1350" dirty="0">
                <a:latin typeface="Lato" panose="020F0502020204030203" pitchFamily="34" charset="0"/>
                <a:ea typeface="Lato" panose="020F0502020204030203" pitchFamily="34" charset="0"/>
                <a:cs typeface="Lato" panose="020F0502020204030203" pitchFamily="34" charset="0"/>
              </a:rPr>
              <a:t>Il 12 maggio viene annunciato che la Procura di Napoli ha iscritto nel registro degli indagati 41 persone, tra cui dirigenti di club, dirigenti federali, arbitri di vertice, designatori, arbitri, assistenti, un giornalista e agenti della </a:t>
            </a:r>
            <a:r>
              <a:rPr lang="it-IT" sz="1350" b="1" dirty="0">
                <a:latin typeface="Lato" panose="020F0502020204030203" pitchFamily="34" charset="0"/>
                <a:ea typeface="Lato" panose="020F0502020204030203" pitchFamily="34" charset="0"/>
                <a:cs typeface="Lato" panose="020F0502020204030203" pitchFamily="34" charset="0"/>
              </a:rPr>
              <a:t>DIGOS</a:t>
            </a:r>
            <a:r>
              <a:rPr lang="it-IT" sz="1350" dirty="0">
                <a:latin typeface="Lato" panose="020F0502020204030203" pitchFamily="34" charset="0"/>
                <a:ea typeface="Lato" panose="020F0502020204030203" pitchFamily="34" charset="0"/>
                <a:cs typeface="Lato" panose="020F0502020204030203" pitchFamily="34" charset="0"/>
              </a:rPr>
              <a:t> di Roma.</a:t>
            </a:r>
          </a:p>
          <a:p>
            <a:pPr algn="just"/>
            <a:r>
              <a:rPr lang="it-IT" sz="1350" dirty="0">
                <a:latin typeface="Lato" panose="020F0502020204030203" pitchFamily="34" charset="0"/>
                <a:ea typeface="Lato" panose="020F0502020204030203" pitchFamily="34" charset="0"/>
                <a:cs typeface="Lato" panose="020F0502020204030203" pitchFamily="34" charset="0"/>
              </a:rPr>
              <a:t>Viene nominato dal </a:t>
            </a:r>
            <a:r>
              <a:rPr lang="it-IT" sz="1350" b="1" dirty="0">
                <a:latin typeface="Lato" panose="020F0502020204030203" pitchFamily="34" charset="0"/>
                <a:ea typeface="Lato" panose="020F0502020204030203" pitchFamily="34" charset="0"/>
                <a:cs typeface="Lato" panose="020F0502020204030203" pitchFamily="34" charset="0"/>
              </a:rPr>
              <a:t>CONI</a:t>
            </a:r>
            <a:r>
              <a:rPr lang="it-IT" sz="1350" dirty="0">
                <a:latin typeface="Lato" panose="020F0502020204030203" pitchFamily="34" charset="0"/>
                <a:ea typeface="Lato" panose="020F0502020204030203" pitchFamily="34" charset="0"/>
                <a:cs typeface="Lato" panose="020F0502020204030203" pitchFamily="34" charset="0"/>
              </a:rPr>
              <a:t>, come </a:t>
            </a:r>
            <a:r>
              <a:rPr lang="it-IT" sz="1350" b="1" dirty="0">
                <a:latin typeface="Lato" panose="020F0502020204030203" pitchFamily="34" charset="0"/>
                <a:ea typeface="Lato" panose="020F0502020204030203" pitchFamily="34" charset="0"/>
                <a:cs typeface="Lato" panose="020F0502020204030203" pitchFamily="34" charset="0"/>
              </a:rPr>
              <a:t>Commissario Straordinario della FIGC</a:t>
            </a:r>
            <a:r>
              <a:rPr lang="it-IT" sz="1350" dirty="0">
                <a:latin typeface="Lato" panose="020F0502020204030203" pitchFamily="34" charset="0"/>
                <a:ea typeface="Lato" panose="020F0502020204030203" pitchFamily="34" charset="0"/>
                <a:cs typeface="Lato" panose="020F0502020204030203" pitchFamily="34" charset="0"/>
              </a:rPr>
              <a:t>, l'avvocato </a:t>
            </a:r>
            <a:r>
              <a:rPr lang="it-IT" sz="1350" b="1" dirty="0">
                <a:latin typeface="Lato" panose="020F0502020204030203" pitchFamily="34" charset="0"/>
                <a:ea typeface="Lato" panose="020F0502020204030203" pitchFamily="34" charset="0"/>
                <a:cs typeface="Lato" panose="020F0502020204030203" pitchFamily="34" charset="0"/>
              </a:rPr>
              <a:t>Guido Rossi </a:t>
            </a:r>
            <a:r>
              <a:rPr lang="it-IT" sz="1350" dirty="0">
                <a:latin typeface="Lato" panose="020F0502020204030203" pitchFamily="34" charset="0"/>
                <a:ea typeface="Lato" panose="020F0502020204030203" pitchFamily="34" charset="0"/>
                <a:cs typeface="Lato" panose="020F0502020204030203" pitchFamily="34" charset="0"/>
              </a:rPr>
              <a:t>il quale, a sua volta, nominava i nuovi sei membri della </a:t>
            </a:r>
            <a:r>
              <a:rPr lang="it-IT" sz="1350" b="1" dirty="0">
                <a:latin typeface="Lato" panose="020F0502020204030203" pitchFamily="34" charset="0"/>
                <a:ea typeface="Lato" panose="020F0502020204030203" pitchFamily="34" charset="0"/>
                <a:cs typeface="Lato" panose="020F0502020204030203" pitchFamily="34" charset="0"/>
              </a:rPr>
              <a:t>CAF</a:t>
            </a:r>
            <a:r>
              <a:rPr lang="it-IT" sz="1350" dirty="0">
                <a:latin typeface="Lato" panose="020F0502020204030203" pitchFamily="34" charset="0"/>
                <a:ea typeface="Lato" panose="020F0502020204030203" pitchFamily="34" charset="0"/>
                <a:cs typeface="Lato" panose="020F0502020204030203" pitchFamily="34" charset="0"/>
              </a:rPr>
              <a:t> per integrare l'organico, dopo la decisione presa dal </a:t>
            </a:r>
            <a:r>
              <a:rPr lang="it-IT" sz="1350" b="1" dirty="0">
                <a:latin typeface="Lato" panose="020F0502020204030203" pitchFamily="34" charset="0"/>
                <a:ea typeface="Lato" panose="020F0502020204030203" pitchFamily="34" charset="0"/>
                <a:cs typeface="Lato" panose="020F0502020204030203" pitchFamily="34" charset="0"/>
              </a:rPr>
              <a:t>CSM</a:t>
            </a:r>
            <a:r>
              <a:rPr lang="it-IT" sz="1350" dirty="0">
                <a:latin typeface="Lato" panose="020F0502020204030203" pitchFamily="34" charset="0"/>
                <a:ea typeface="Lato" panose="020F0502020204030203" pitchFamily="34" charset="0"/>
                <a:cs typeface="Lato" panose="020F0502020204030203" pitchFamily="34" charset="0"/>
              </a:rPr>
              <a:t> di revocare - con effetto immediato - le autorizzazioni ai magistrati che facevano parte di organismi sportivi.</a:t>
            </a:r>
          </a:p>
        </p:txBody>
      </p:sp>
      <p:pic>
        <p:nvPicPr>
          <p:cNvPr id="6" name="Picture 2" descr="Saverio Borrelli, il procuratore di Milano timido e impetuoso - Corriere.it">
            <a:extLst>
              <a:ext uri="{FF2B5EF4-FFF2-40B4-BE49-F238E27FC236}">
                <a16:creationId xmlns:a16="http://schemas.microsoft.com/office/drawing/2014/main" id="{50A825DA-EA29-E5A9-056C-E2947D79936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t="-1"/>
          <a:stretch/>
        </p:blipFill>
        <p:spPr bwMode="auto">
          <a:xfrm>
            <a:off x="6184073" y="1556792"/>
            <a:ext cx="2651952" cy="3331377"/>
          </a:xfrm>
          <a:prstGeom prst="rect">
            <a:avLst/>
          </a:prstGeom>
          <a:solidFill>
            <a:srgbClr val="FFFFFF"/>
          </a:solidFill>
        </p:spPr>
      </p:pic>
      <p:sp>
        <p:nvSpPr>
          <p:cNvPr id="8" name="CasellaDiTesto 7">
            <a:extLst>
              <a:ext uri="{FF2B5EF4-FFF2-40B4-BE49-F238E27FC236}">
                <a16:creationId xmlns:a16="http://schemas.microsoft.com/office/drawing/2014/main" id="{8F6318DF-3620-269C-D8DB-3EA3BB08838D}"/>
              </a:ext>
            </a:extLst>
          </p:cNvPr>
          <p:cNvSpPr txBox="1"/>
          <p:nvPr/>
        </p:nvSpPr>
        <p:spPr>
          <a:xfrm>
            <a:off x="6122399" y="5013176"/>
            <a:ext cx="2840842" cy="830997"/>
          </a:xfrm>
          <a:prstGeom prst="rect">
            <a:avLst/>
          </a:prstGeom>
          <a:noFill/>
        </p:spPr>
        <p:txBody>
          <a:bodyPr wrap="square">
            <a:spAutoFit/>
          </a:bodyPr>
          <a:lstStyle/>
          <a:p>
            <a:pPr algn="just"/>
            <a:r>
              <a:rPr lang="it-IT" sz="1200" b="1" dirty="0">
                <a:latin typeface="Lato" panose="020F0502020204030203" pitchFamily="34" charset="0"/>
                <a:ea typeface="Lato" panose="020F0502020204030203" pitchFamily="34" charset="0"/>
                <a:cs typeface="Lato" panose="020F0502020204030203" pitchFamily="34" charset="0"/>
              </a:rPr>
              <a:t>Francesco Saverio Borrelli</a:t>
            </a:r>
            <a:r>
              <a:rPr lang="it-IT" sz="1200" dirty="0">
                <a:latin typeface="Lato" panose="020F0502020204030203" pitchFamily="34" charset="0"/>
                <a:ea typeface="Lato" panose="020F0502020204030203" pitchFamily="34" charset="0"/>
                <a:cs typeface="Lato" panose="020F0502020204030203" pitchFamily="34" charset="0"/>
              </a:rPr>
              <a:t>, magistrato coordinatore del pool “Mani Pulite” nel 1992 e capo dell'ufficio indagini dello scandalo “Calciopoli” del 2006.</a:t>
            </a:r>
          </a:p>
        </p:txBody>
      </p:sp>
      <p:sp>
        <p:nvSpPr>
          <p:cNvPr id="9" name="CasellaDiTesto 8">
            <a:extLst>
              <a:ext uri="{FF2B5EF4-FFF2-40B4-BE49-F238E27FC236}">
                <a16:creationId xmlns:a16="http://schemas.microsoft.com/office/drawing/2014/main" id="{AF6CF1E4-6615-EF72-F709-E958D117C647}"/>
              </a:ext>
            </a:extLst>
          </p:cNvPr>
          <p:cNvSpPr txBox="1"/>
          <p:nvPr/>
        </p:nvSpPr>
        <p:spPr>
          <a:xfrm>
            <a:off x="539552" y="182830"/>
            <a:ext cx="8064896" cy="830997"/>
          </a:xfrm>
          <a:prstGeom prst="rect">
            <a:avLst/>
          </a:prstGeom>
          <a:noFill/>
        </p:spPr>
        <p:txBody>
          <a:bodyPr wrap="square">
            <a:spAutoFit/>
          </a:bodyPr>
          <a:lstStyle/>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“CALCIOPOLI”, IL COLLASSO DEL SISTEMA </a:t>
            </a:r>
          </a:p>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CALCISTICO ITALIANO</a:t>
            </a:r>
          </a:p>
        </p:txBody>
      </p:sp>
    </p:spTree>
    <p:extLst>
      <p:ext uri="{BB962C8B-B14F-4D97-AF65-F5344CB8AC3E}">
        <p14:creationId xmlns:p14="http://schemas.microsoft.com/office/powerpoint/2010/main" val="254580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E063CEF-540C-7DE4-C881-BBDFFED02344}"/>
              </a:ext>
            </a:extLst>
          </p:cNvPr>
          <p:cNvSpPr>
            <a:spLocks noGrp="1"/>
          </p:cNvSpPr>
          <p:nvPr>
            <p:ph sz="quarter" idx="1"/>
          </p:nvPr>
        </p:nvSpPr>
        <p:spPr>
          <a:xfrm>
            <a:off x="301625" y="1700808"/>
            <a:ext cx="8503920" cy="4572000"/>
          </a:xfrm>
        </p:spPr>
        <p:txBody>
          <a:bodyPr/>
          <a:lstStyle/>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Il 19 giugno, il capo dell'Ufficio Indagini della </a:t>
            </a:r>
            <a:r>
              <a:rPr lang="it-IT" sz="1400" b="1" dirty="0">
                <a:latin typeface="Lato" panose="020F0502020204030203" pitchFamily="34" charset="0"/>
                <a:ea typeface="Lato" panose="020F0502020204030203" pitchFamily="34" charset="0"/>
                <a:cs typeface="Lato" panose="020F0502020204030203" pitchFamily="34" charset="0"/>
              </a:rPr>
              <a:t>FIGC</a:t>
            </a:r>
            <a:r>
              <a:rPr lang="it-IT" sz="1400" dirty="0">
                <a:latin typeface="Lato" panose="020F0502020204030203" pitchFamily="34" charset="0"/>
                <a:ea typeface="Lato" panose="020F0502020204030203" pitchFamily="34" charset="0"/>
                <a:cs typeface="Lato" panose="020F0502020204030203" pitchFamily="34" charset="0"/>
              </a:rPr>
              <a:t>, </a:t>
            </a:r>
            <a:r>
              <a:rPr lang="it-IT" sz="1400" b="1" dirty="0">
                <a:latin typeface="Lato" panose="020F0502020204030203" pitchFamily="34" charset="0"/>
                <a:ea typeface="Lato" panose="020F0502020204030203" pitchFamily="34" charset="0"/>
                <a:cs typeface="Lato" panose="020F0502020204030203" pitchFamily="34" charset="0"/>
              </a:rPr>
              <a:t>Francesco Saverio Borrelli</a:t>
            </a:r>
            <a:r>
              <a:rPr lang="it-IT" sz="1400" dirty="0">
                <a:latin typeface="Lato" panose="020F0502020204030203" pitchFamily="34" charset="0"/>
                <a:ea typeface="Lato" panose="020F0502020204030203" pitchFamily="34" charset="0"/>
                <a:cs typeface="Lato" panose="020F0502020204030203" pitchFamily="34" charset="0"/>
              </a:rPr>
              <a:t>, chiude la prima parte della sua indagine, consegnando l'esito dell'inchiesta al Procuratore Federale, </a:t>
            </a:r>
            <a:r>
              <a:rPr lang="it-IT" sz="1400" b="1" dirty="0">
                <a:latin typeface="Lato" panose="020F0502020204030203" pitchFamily="34" charset="0"/>
                <a:ea typeface="Lato" panose="020F0502020204030203" pitchFamily="34" charset="0"/>
                <a:cs typeface="Lato" panose="020F0502020204030203" pitchFamily="34" charset="0"/>
              </a:rPr>
              <a:t>Stefano Palazzi</a:t>
            </a:r>
            <a:r>
              <a:rPr lang="it-IT" sz="1400" dirty="0">
                <a:latin typeface="Lato" panose="020F0502020204030203" pitchFamily="34" charset="0"/>
                <a:ea typeface="Lato" panose="020F0502020204030203" pitchFamily="34" charset="0"/>
                <a:cs typeface="Lato" panose="020F0502020204030203" pitchFamily="34" charset="0"/>
              </a:rPr>
              <a:t>.</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Nel luglio 2006, la </a:t>
            </a:r>
            <a:r>
              <a:rPr lang="it-IT" sz="1400" b="1" dirty="0">
                <a:latin typeface="Lato" panose="020F0502020204030203" pitchFamily="34" charset="0"/>
                <a:ea typeface="Lato" panose="020F0502020204030203" pitchFamily="34" charset="0"/>
                <a:cs typeface="Lato" panose="020F0502020204030203" pitchFamily="34" charset="0"/>
              </a:rPr>
              <a:t>Commissione Federale </a:t>
            </a:r>
            <a:r>
              <a:rPr lang="it-IT" sz="1400" dirty="0">
                <a:latin typeface="Lato" panose="020F0502020204030203" pitchFamily="34" charset="0"/>
                <a:ea typeface="Lato" panose="020F0502020204030203" pitchFamily="34" charset="0"/>
                <a:cs typeface="Lato" panose="020F0502020204030203" pitchFamily="34" charset="0"/>
              </a:rPr>
              <a:t>della Federazione Italiana Giuoco Calcio avvia il processo sportivo. </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Queste le richieste della Procura Federale: </a:t>
            </a:r>
            <a:r>
              <a:rPr lang="it-IT" sz="1400" b="1" dirty="0">
                <a:latin typeface="Lato" panose="020F0502020204030203" pitchFamily="34" charset="0"/>
                <a:ea typeface="Lato" panose="020F0502020204030203" pitchFamily="34" charset="0"/>
                <a:cs typeface="Lato" panose="020F0502020204030203" pitchFamily="34" charset="0"/>
              </a:rPr>
              <a:t>Retrocessione</a:t>
            </a:r>
            <a:r>
              <a:rPr lang="it-IT" sz="1400" dirty="0">
                <a:latin typeface="Lato" panose="020F0502020204030203" pitchFamily="34" charset="0"/>
                <a:ea typeface="Lato" panose="020F0502020204030203" pitchFamily="34" charset="0"/>
                <a:cs typeface="Lato" panose="020F0502020204030203" pitchFamily="34" charset="0"/>
              </a:rPr>
              <a:t> della </a:t>
            </a:r>
            <a:r>
              <a:rPr lang="it-IT" sz="1400" b="1" dirty="0">
                <a:latin typeface="Lato" panose="020F0502020204030203" pitchFamily="34" charset="0"/>
                <a:ea typeface="Lato" panose="020F0502020204030203" pitchFamily="34" charset="0"/>
                <a:cs typeface="Lato" panose="020F0502020204030203" pitchFamily="34" charset="0"/>
              </a:rPr>
              <a:t>Juventus</a:t>
            </a:r>
            <a:r>
              <a:rPr lang="it-IT" sz="1400" dirty="0">
                <a:latin typeface="Lato" panose="020F0502020204030203" pitchFamily="34" charset="0"/>
                <a:ea typeface="Lato" panose="020F0502020204030203" pitchFamily="34" charset="0"/>
                <a:cs typeface="Lato" panose="020F0502020204030203" pitchFamily="34" charset="0"/>
              </a:rPr>
              <a:t> in “</a:t>
            </a:r>
            <a:r>
              <a:rPr lang="it-IT" sz="1400" b="1" dirty="0">
                <a:latin typeface="Lato" panose="020F0502020204030203" pitchFamily="34" charset="0"/>
                <a:ea typeface="Lato" panose="020F0502020204030203" pitchFamily="34" charset="0"/>
                <a:cs typeface="Lato" panose="020F0502020204030203" pitchFamily="34" charset="0"/>
              </a:rPr>
              <a:t>Serie C1</a:t>
            </a:r>
            <a:r>
              <a:rPr lang="it-IT" sz="1400" dirty="0">
                <a:latin typeface="Lato" panose="020F0502020204030203" pitchFamily="34" charset="0"/>
                <a:ea typeface="Lato" panose="020F0502020204030203" pitchFamily="34" charset="0"/>
                <a:cs typeface="Lato" panose="020F0502020204030203" pitchFamily="34" charset="0"/>
              </a:rPr>
              <a:t>” (ultimo campionato professionistico italiano) con </a:t>
            </a:r>
            <a:r>
              <a:rPr lang="it-IT" sz="1400" b="1" dirty="0">
                <a:latin typeface="Lato" panose="020F0502020204030203" pitchFamily="34" charset="0"/>
                <a:ea typeface="Lato" panose="020F0502020204030203" pitchFamily="34" charset="0"/>
                <a:cs typeface="Lato" panose="020F0502020204030203" pitchFamily="34" charset="0"/>
              </a:rPr>
              <a:t>revoca dello scudetto 2004/2005</a:t>
            </a:r>
            <a:r>
              <a:rPr lang="it-IT" sz="1400" dirty="0">
                <a:latin typeface="Lato" panose="020F0502020204030203" pitchFamily="34" charset="0"/>
                <a:ea typeface="Lato" panose="020F0502020204030203" pitchFamily="34" charset="0"/>
                <a:cs typeface="Lato" panose="020F0502020204030203" pitchFamily="34" charset="0"/>
              </a:rPr>
              <a:t>, </a:t>
            </a:r>
            <a:r>
              <a:rPr lang="it-IT" sz="1400" b="1" dirty="0">
                <a:latin typeface="Lato" panose="020F0502020204030203" pitchFamily="34" charset="0"/>
                <a:ea typeface="Lato" panose="020F0502020204030203" pitchFamily="34" charset="0"/>
                <a:cs typeface="Lato" panose="020F0502020204030203" pitchFamily="34" charset="0"/>
              </a:rPr>
              <a:t>non assegnazione dell'ultimo scudetto 2005/2006, più 6 punti di penalizzazione nel campionato successivo</a:t>
            </a:r>
            <a:r>
              <a:rPr lang="it-IT" sz="1400" dirty="0">
                <a:latin typeface="Lato" panose="020F0502020204030203" pitchFamily="34" charset="0"/>
                <a:ea typeface="Lato" panose="020F0502020204030203" pitchFamily="34" charset="0"/>
                <a:cs typeface="Lato" panose="020F0502020204030203" pitchFamily="34" charset="0"/>
              </a:rPr>
              <a:t>. </a:t>
            </a:r>
            <a:r>
              <a:rPr lang="it-IT" sz="1400" b="1" dirty="0">
                <a:latin typeface="Lato" panose="020F0502020204030203" pitchFamily="34" charset="0"/>
                <a:ea typeface="Lato" panose="020F0502020204030203" pitchFamily="34" charset="0"/>
                <a:cs typeface="Lato" panose="020F0502020204030203" pitchFamily="34" charset="0"/>
              </a:rPr>
              <a:t>Fiorentina, Lazio e Milan retrocesse in “Serie B”: 15 punti di penalizzazione per “Viola” e “Biancazzurri”, 3 punti per “Rossoneri”. Per quasi tutti i singoli imputati, a partire da Moggi, Giraudo, Carraro, Bergamo, Pairetto, i Della Valle e Lotito, (5) cinque anni di inibizione con proposta di radiazione. Per Adriano Galliani, amministratore delegato del Milan: due anni di inibizione</a:t>
            </a:r>
            <a:r>
              <a:rPr lang="it-IT" sz="1400" dirty="0">
                <a:latin typeface="Lato" panose="020F0502020204030203" pitchFamily="34" charset="0"/>
                <a:ea typeface="Lato" panose="020F0502020204030203" pitchFamily="34" charset="0"/>
                <a:cs typeface="Lato" panose="020F0502020204030203" pitchFamily="34" charset="0"/>
              </a:rPr>
              <a:t>.</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Poiché i deferimenti avevano riguardato non solo tesserati della “Lega Calcio” ma anche dirigenti federali e tesserati dell'“AIA”, il processo sportivo non si è potuto svolgere presso le rispettive commissioni disciplinari, per cui si è svolto davanti alla </a:t>
            </a:r>
            <a:r>
              <a:rPr lang="it-IT" sz="1400" b="1" dirty="0">
                <a:latin typeface="Lato" panose="020F0502020204030203" pitchFamily="34" charset="0"/>
                <a:ea typeface="Lato" panose="020F0502020204030203" pitchFamily="34" charset="0"/>
                <a:cs typeface="Lato" panose="020F0502020204030203" pitchFamily="34" charset="0"/>
              </a:rPr>
              <a:t>CAF</a:t>
            </a:r>
            <a:r>
              <a:rPr lang="it-IT" sz="1400" dirty="0">
                <a:latin typeface="Lato" panose="020F0502020204030203" pitchFamily="34" charset="0"/>
                <a:ea typeface="Lato" panose="020F0502020204030203" pitchFamily="34" charset="0"/>
                <a:cs typeface="Lato" panose="020F0502020204030203" pitchFamily="34" charset="0"/>
              </a:rPr>
              <a:t> (l'organo storico solitamente chiamato a decidere in seconda istanza) e al </a:t>
            </a:r>
            <a:r>
              <a:rPr lang="it-IT" sz="1400" b="1" dirty="0">
                <a:latin typeface="Lato" panose="020F0502020204030203" pitchFamily="34" charset="0"/>
                <a:ea typeface="Lato" panose="020F0502020204030203" pitchFamily="34" charset="0"/>
                <a:cs typeface="Lato" panose="020F0502020204030203" pitchFamily="34" charset="0"/>
              </a:rPr>
              <a:t>Tribunale Federale</a:t>
            </a:r>
            <a:r>
              <a:rPr lang="it-IT" sz="1400" dirty="0">
                <a:latin typeface="Lato" panose="020F0502020204030203" pitchFamily="34" charset="0"/>
                <a:ea typeface="Lato" panose="020F0502020204030203" pitchFamily="34" charset="0"/>
                <a:cs typeface="Lato" panose="020F0502020204030203" pitchFamily="34" charset="0"/>
              </a:rPr>
              <a:t>, in secondo grado.</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I due procedimenti federali (la prima fase davanti alla “CAF” e la seconda fase davanti alla Corte Federale) si sono chiusi rispettivamente il 14 e il 25 luglio 2006, consentendo di stilare una classifica finale della Serie A 2005-2006 al netto delle penalizzazioni inflitte a Juventus, Milan, Fiorentina e Lazio, che è servita a determinare le squadre italiane qualificate per la Champions League 2006-2007 e la Coppa UEFA 2006-2007. </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 </a:t>
            </a:r>
          </a:p>
        </p:txBody>
      </p:sp>
      <p:sp>
        <p:nvSpPr>
          <p:cNvPr id="4" name="CasellaDiTesto 3">
            <a:extLst>
              <a:ext uri="{FF2B5EF4-FFF2-40B4-BE49-F238E27FC236}">
                <a16:creationId xmlns:a16="http://schemas.microsoft.com/office/drawing/2014/main" id="{F3C2F47C-C17C-1026-E8D8-B3D385738048}"/>
              </a:ext>
            </a:extLst>
          </p:cNvPr>
          <p:cNvSpPr txBox="1"/>
          <p:nvPr/>
        </p:nvSpPr>
        <p:spPr>
          <a:xfrm>
            <a:off x="539552" y="169693"/>
            <a:ext cx="8064896" cy="830997"/>
          </a:xfrm>
          <a:prstGeom prst="rect">
            <a:avLst/>
          </a:prstGeom>
          <a:noFill/>
        </p:spPr>
        <p:txBody>
          <a:bodyPr wrap="square">
            <a:spAutoFit/>
          </a:bodyPr>
          <a:lstStyle/>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“CALCIOPOLI”, IL COLLASSO DEL SISTEMA </a:t>
            </a:r>
          </a:p>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CALCISTICO ITALIANO</a:t>
            </a:r>
          </a:p>
        </p:txBody>
      </p:sp>
    </p:spTree>
    <p:extLst>
      <p:ext uri="{BB962C8B-B14F-4D97-AF65-F5344CB8AC3E}">
        <p14:creationId xmlns:p14="http://schemas.microsoft.com/office/powerpoint/2010/main" val="277408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rima pagina de La Gazzetta Dello Sport del 15 luglio 2006">
            <a:extLst>
              <a:ext uri="{FF2B5EF4-FFF2-40B4-BE49-F238E27FC236}">
                <a16:creationId xmlns:a16="http://schemas.microsoft.com/office/drawing/2014/main" id="{90F04D62-CEE1-621E-EA19-AB654835E74F}"/>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b="48472"/>
          <a:stretch/>
        </p:blipFill>
        <p:spPr bwMode="auto">
          <a:xfrm>
            <a:off x="6857669" y="2204864"/>
            <a:ext cx="2085135" cy="1481976"/>
          </a:xfrm>
          <a:prstGeom prst="rect">
            <a:avLst/>
          </a:prstGeom>
          <a:solidFill>
            <a:srgbClr val="FFFFFF"/>
          </a:solidFill>
        </p:spPr>
      </p:pic>
      <p:sp>
        <p:nvSpPr>
          <p:cNvPr id="6" name="CasellaDiTesto 5">
            <a:extLst>
              <a:ext uri="{FF2B5EF4-FFF2-40B4-BE49-F238E27FC236}">
                <a16:creationId xmlns:a16="http://schemas.microsoft.com/office/drawing/2014/main" id="{34B53B3A-0F9F-BAAA-AB90-505DE741740C}"/>
              </a:ext>
            </a:extLst>
          </p:cNvPr>
          <p:cNvSpPr txBox="1"/>
          <p:nvPr/>
        </p:nvSpPr>
        <p:spPr>
          <a:xfrm>
            <a:off x="207740" y="1568624"/>
            <a:ext cx="6596507" cy="2693045"/>
          </a:xfrm>
          <a:prstGeom prst="rect">
            <a:avLst/>
          </a:prstGeom>
          <a:noFill/>
        </p:spPr>
        <p:txBody>
          <a:bodyPr wrap="square">
            <a:spAutoFit/>
          </a:bodyPr>
          <a:lstStyle/>
          <a:p>
            <a:pPr algn="ctr"/>
            <a:r>
              <a:rPr lang="it-IT" sz="1300" b="1" dirty="0">
                <a:latin typeface="Lato" panose="020F0502020204030203" pitchFamily="34" charset="0"/>
                <a:ea typeface="Lato" panose="020F0502020204030203" pitchFamily="34" charset="0"/>
                <a:cs typeface="Lato" panose="020F0502020204030203" pitchFamily="34" charset="0"/>
              </a:rPr>
              <a:t>		        </a:t>
            </a:r>
            <a:r>
              <a:rPr lang="it-IT" sz="1300" b="1" u="sng" dirty="0">
                <a:latin typeface="Lato" panose="020F0502020204030203" pitchFamily="34" charset="0"/>
                <a:ea typeface="Lato" panose="020F0502020204030203" pitchFamily="34" charset="0"/>
                <a:cs typeface="Lato" panose="020F0502020204030203" pitchFamily="34" charset="0"/>
              </a:rPr>
              <a:t>SANZIONI CCA CONI</a:t>
            </a:r>
          </a:p>
          <a:p>
            <a:pPr algn="just"/>
            <a:r>
              <a:rPr lang="it-IT" sz="1300" b="1" dirty="0">
                <a:latin typeface="Lato" panose="020F0502020204030203" pitchFamily="34" charset="0"/>
                <a:ea typeface="Lato" panose="020F0502020204030203" pitchFamily="34" charset="0"/>
                <a:cs typeface="Lato" panose="020F0502020204030203" pitchFamily="34" charset="0"/>
              </a:rPr>
              <a:t>CLUB:</a:t>
            </a:r>
          </a:p>
          <a:p>
            <a:pPr algn="just"/>
            <a:r>
              <a:rPr lang="it-IT" sz="1300" b="1" dirty="0">
                <a:latin typeface="Lato" panose="020F0502020204030203" pitchFamily="34" charset="0"/>
                <a:ea typeface="Lato" panose="020F0502020204030203" pitchFamily="34" charset="0"/>
                <a:cs typeface="Lato" panose="020F0502020204030203" pitchFamily="34" charset="0"/>
              </a:rPr>
              <a:t>Juventus</a:t>
            </a:r>
            <a:r>
              <a:rPr lang="it-IT" sz="1300" dirty="0">
                <a:latin typeface="Lato" panose="020F0502020204030203" pitchFamily="34" charset="0"/>
                <a:ea typeface="Lato" panose="020F0502020204030203" pitchFamily="34" charset="0"/>
                <a:cs typeface="Lato" panose="020F0502020204030203" pitchFamily="34" charset="0"/>
              </a:rPr>
              <a:t>: revoca del titolo di Serie A 2004-2005 (confermata), non assegnazione del titolo di Serie A 2005-2006 (confermata), retrocessione all'ultimo posto della Serie A 2005-2006 (confermata) e 9 punti di penalizzazione nella Serie B 2006-2007 (invece dei 17 inflitti dalla Corte Federale).  </a:t>
            </a:r>
          </a:p>
          <a:p>
            <a:pPr algn="just"/>
            <a:r>
              <a:rPr lang="it-IT" sz="1300" b="1" dirty="0">
                <a:latin typeface="Lato" panose="020F0502020204030203" pitchFamily="34" charset="0"/>
                <a:ea typeface="Lato" panose="020F0502020204030203" pitchFamily="34" charset="0"/>
                <a:cs typeface="Lato" panose="020F0502020204030203" pitchFamily="34" charset="0"/>
              </a:rPr>
              <a:t>Fiorentina</a:t>
            </a:r>
            <a:r>
              <a:rPr lang="it-IT" sz="1300" dirty="0">
                <a:latin typeface="Lato" panose="020F0502020204030203" pitchFamily="34" charset="0"/>
                <a:ea typeface="Lato" panose="020F0502020204030203" pitchFamily="34" charset="0"/>
                <a:cs typeface="Lato" panose="020F0502020204030203" pitchFamily="34" charset="0"/>
              </a:rPr>
              <a:t>: 30 punti di penalizzazione nella Serie A 2005-2006 (confermati) e 15 punti di penalizzazione nella Serie A 2006-2007 (invece dei 19 inflitti dal Tribunale Federale).  </a:t>
            </a:r>
          </a:p>
          <a:p>
            <a:pPr algn="just"/>
            <a:r>
              <a:rPr lang="it-IT" sz="1300" b="1" dirty="0">
                <a:latin typeface="Lato" panose="020F0502020204030203" pitchFamily="34" charset="0"/>
                <a:ea typeface="Lato" panose="020F0502020204030203" pitchFamily="34" charset="0"/>
                <a:cs typeface="Lato" panose="020F0502020204030203" pitchFamily="34" charset="0"/>
              </a:rPr>
              <a:t>Milan</a:t>
            </a:r>
            <a:r>
              <a:rPr lang="it-IT" sz="1300" dirty="0">
                <a:latin typeface="Lato" panose="020F0502020204030203" pitchFamily="34" charset="0"/>
                <a:ea typeface="Lato" panose="020F0502020204030203" pitchFamily="34" charset="0"/>
                <a:cs typeface="Lato" panose="020F0502020204030203" pitchFamily="34" charset="0"/>
              </a:rPr>
              <a:t>: 30 punti di penalizzazione nella Serie A 2005-2006 (confermati) e 8 punti di penalizzazione nella Serie A 2006-2007 (confermati).  </a:t>
            </a:r>
          </a:p>
          <a:p>
            <a:pPr algn="just"/>
            <a:r>
              <a:rPr lang="it-IT" sz="1300" b="1" dirty="0">
                <a:latin typeface="Lato" panose="020F0502020204030203" pitchFamily="34" charset="0"/>
                <a:ea typeface="Lato" panose="020F0502020204030203" pitchFamily="34" charset="0"/>
                <a:cs typeface="Lato" panose="020F0502020204030203" pitchFamily="34" charset="0"/>
              </a:rPr>
              <a:t>Lazio</a:t>
            </a:r>
            <a:r>
              <a:rPr lang="it-IT" sz="1300" dirty="0">
                <a:latin typeface="Lato" panose="020F0502020204030203" pitchFamily="34" charset="0"/>
                <a:ea typeface="Lato" panose="020F0502020204030203" pitchFamily="34" charset="0"/>
                <a:cs typeface="Lato" panose="020F0502020204030203" pitchFamily="34" charset="0"/>
              </a:rPr>
              <a:t>: 30 punti di penalizzazione nella Serie A 2005-2006 (confermati) e 3 punti di penalizzazione nella Serie A 2006-2007 (invece degli 11 inflitti dal Tribunale federale). </a:t>
            </a:r>
          </a:p>
          <a:p>
            <a:pPr algn="just"/>
            <a:endParaRPr lang="it-IT" sz="1300" dirty="0">
              <a:latin typeface="Lato" panose="020F0502020204030203" pitchFamily="34" charset="0"/>
              <a:ea typeface="Lato" panose="020F0502020204030203" pitchFamily="34" charset="0"/>
              <a:cs typeface="Lato" panose="020F0502020204030203" pitchFamily="34" charset="0"/>
            </a:endParaRPr>
          </a:p>
        </p:txBody>
      </p:sp>
      <p:sp>
        <p:nvSpPr>
          <p:cNvPr id="8" name="CasellaDiTesto 7">
            <a:extLst>
              <a:ext uri="{FF2B5EF4-FFF2-40B4-BE49-F238E27FC236}">
                <a16:creationId xmlns:a16="http://schemas.microsoft.com/office/drawing/2014/main" id="{93481E99-A1D9-A3D9-AF71-E913E086008C}"/>
              </a:ext>
            </a:extLst>
          </p:cNvPr>
          <p:cNvSpPr txBox="1"/>
          <p:nvPr/>
        </p:nvSpPr>
        <p:spPr>
          <a:xfrm>
            <a:off x="207738" y="4149080"/>
            <a:ext cx="8728521" cy="2292935"/>
          </a:xfrm>
          <a:prstGeom prst="rect">
            <a:avLst/>
          </a:prstGeom>
          <a:noFill/>
        </p:spPr>
        <p:txBody>
          <a:bodyPr wrap="square">
            <a:spAutoFit/>
          </a:bodyPr>
          <a:lstStyle/>
          <a:p>
            <a:pPr algn="just"/>
            <a:r>
              <a:rPr lang="it-IT" sz="1300" b="1" dirty="0">
                <a:latin typeface="Lato" panose="020F0502020204030203" pitchFamily="34" charset="0"/>
                <a:ea typeface="Lato" panose="020F0502020204030203" pitchFamily="34" charset="0"/>
                <a:cs typeface="Lato" panose="020F0502020204030203" pitchFamily="34" charset="0"/>
              </a:rPr>
              <a:t>DIRIGENTI:</a:t>
            </a:r>
          </a:p>
          <a:p>
            <a:pPr algn="just"/>
            <a:r>
              <a:rPr lang="it-IT" sz="1300" b="1" dirty="0">
                <a:latin typeface="Lato" panose="020F0502020204030203" pitchFamily="34" charset="0"/>
                <a:ea typeface="Lato" panose="020F0502020204030203" pitchFamily="34" charset="0"/>
                <a:cs typeface="Lato" panose="020F0502020204030203" pitchFamily="34" charset="0"/>
              </a:rPr>
              <a:t>Claudio Lotito</a:t>
            </a:r>
            <a:r>
              <a:rPr lang="it-IT" sz="1300" dirty="0">
                <a:latin typeface="Lato" panose="020F0502020204030203" pitchFamily="34" charset="0"/>
                <a:ea typeface="Lato" panose="020F0502020204030203" pitchFamily="34" charset="0"/>
                <a:cs typeface="Lato" panose="020F0502020204030203" pitchFamily="34" charset="0"/>
              </a:rPr>
              <a:t>: 4 mesi di inibizione (contro i 2 anni e 6 mesi della sentenza della Corte Federale).</a:t>
            </a:r>
          </a:p>
          <a:p>
            <a:pPr algn="just"/>
            <a:r>
              <a:rPr lang="it-IT" sz="1300" b="1" dirty="0">
                <a:latin typeface="Lato" panose="020F0502020204030203" pitchFamily="34" charset="0"/>
                <a:ea typeface="Lato" panose="020F0502020204030203" pitchFamily="34" charset="0"/>
                <a:cs typeface="Lato" panose="020F0502020204030203" pitchFamily="34" charset="0"/>
              </a:rPr>
              <a:t>Adriano Galliani</a:t>
            </a:r>
            <a:r>
              <a:rPr lang="it-IT" sz="1300" dirty="0">
                <a:latin typeface="Lato" panose="020F0502020204030203" pitchFamily="34" charset="0"/>
                <a:ea typeface="Lato" panose="020F0502020204030203" pitchFamily="34" charset="0"/>
                <a:cs typeface="Lato" panose="020F0502020204030203" pitchFamily="34" charset="0"/>
              </a:rPr>
              <a:t>: 5 mesi (contro i 9 mesi della sentenza del Tribunale Federale).</a:t>
            </a:r>
          </a:p>
          <a:p>
            <a:pPr algn="just"/>
            <a:r>
              <a:rPr lang="it-IT" sz="1300" b="1" dirty="0">
                <a:latin typeface="Lato" panose="020F0502020204030203" pitchFamily="34" charset="0"/>
                <a:ea typeface="Lato" panose="020F0502020204030203" pitchFamily="34" charset="0"/>
                <a:cs typeface="Lato" panose="020F0502020204030203" pitchFamily="34" charset="0"/>
              </a:rPr>
              <a:t>Luciano Moggi</a:t>
            </a:r>
            <a:r>
              <a:rPr lang="it-IT" sz="1300" dirty="0">
                <a:latin typeface="Lato" panose="020F0502020204030203" pitchFamily="34" charset="0"/>
                <a:ea typeface="Lato" panose="020F0502020204030203" pitchFamily="34" charset="0"/>
                <a:cs typeface="Lato" panose="020F0502020204030203" pitchFamily="34" charset="0"/>
              </a:rPr>
              <a:t>: 5 anni confermati con proposta di radiazione (il CONI si è dichiarato incompetente in quanto Luciano Moggi non è più un tesserato federale).</a:t>
            </a:r>
          </a:p>
          <a:p>
            <a:pPr algn="just"/>
            <a:r>
              <a:rPr lang="it-IT" sz="1300" b="1" dirty="0">
                <a:latin typeface="Lato" panose="020F0502020204030203" pitchFamily="34" charset="0"/>
                <a:ea typeface="Lato" panose="020F0502020204030203" pitchFamily="34" charset="0"/>
                <a:cs typeface="Lato" panose="020F0502020204030203" pitchFamily="34" charset="0"/>
              </a:rPr>
              <a:t>Diego Della Valle</a:t>
            </a:r>
            <a:r>
              <a:rPr lang="it-IT" sz="1300" dirty="0">
                <a:latin typeface="Lato" panose="020F0502020204030203" pitchFamily="34" charset="0"/>
                <a:ea typeface="Lato" panose="020F0502020204030203" pitchFamily="34" charset="0"/>
                <a:cs typeface="Lato" panose="020F0502020204030203" pitchFamily="34" charset="0"/>
              </a:rPr>
              <a:t>: 8 mesi (contro i 3 anni e 9 mesi della sentenza del Tribunale federale).</a:t>
            </a:r>
          </a:p>
          <a:p>
            <a:pPr algn="just"/>
            <a:r>
              <a:rPr lang="it-IT" sz="1300" b="1" dirty="0">
                <a:latin typeface="Lato" panose="020F0502020204030203" pitchFamily="34" charset="0"/>
                <a:ea typeface="Lato" panose="020F0502020204030203" pitchFamily="34" charset="0"/>
                <a:cs typeface="Lato" panose="020F0502020204030203" pitchFamily="34" charset="0"/>
              </a:rPr>
              <a:t>Andrea Della Valle</a:t>
            </a:r>
            <a:r>
              <a:rPr lang="it-IT" sz="1300" dirty="0">
                <a:latin typeface="Lato" panose="020F0502020204030203" pitchFamily="34" charset="0"/>
                <a:ea typeface="Lato" panose="020F0502020204030203" pitchFamily="34" charset="0"/>
                <a:cs typeface="Lato" panose="020F0502020204030203" pitchFamily="34" charset="0"/>
              </a:rPr>
              <a:t>: 1 anno e 1 mese (contro i 3 anni della sentenza del Tribunale Federale).</a:t>
            </a:r>
          </a:p>
          <a:p>
            <a:pPr algn="just"/>
            <a:r>
              <a:rPr lang="it-IT" sz="1300" b="1" dirty="0">
                <a:latin typeface="Lato" panose="020F0502020204030203" pitchFamily="34" charset="0"/>
                <a:ea typeface="Lato" panose="020F0502020204030203" pitchFamily="34" charset="0"/>
                <a:cs typeface="Lato" panose="020F0502020204030203" pitchFamily="34" charset="0"/>
              </a:rPr>
              <a:t>Sandro Mencucci</a:t>
            </a:r>
            <a:r>
              <a:rPr lang="it-IT" sz="1300" dirty="0">
                <a:latin typeface="Lato" panose="020F0502020204030203" pitchFamily="34" charset="0"/>
                <a:ea typeface="Lato" panose="020F0502020204030203" pitchFamily="34" charset="0"/>
                <a:cs typeface="Lato" panose="020F0502020204030203" pitchFamily="34" charset="0"/>
              </a:rPr>
              <a:t>: 1 anno e 5 mesi (contro i 2 anni e 6 mesi della sentenza del Tribunale federale).</a:t>
            </a:r>
          </a:p>
          <a:p>
            <a:pPr algn="just"/>
            <a:r>
              <a:rPr lang="it-IT" sz="1300" b="1" dirty="0">
                <a:latin typeface="Lato" panose="020F0502020204030203" pitchFamily="34" charset="0"/>
                <a:ea typeface="Lato" panose="020F0502020204030203" pitchFamily="34" charset="0"/>
                <a:cs typeface="Lato" panose="020F0502020204030203" pitchFamily="34" charset="0"/>
              </a:rPr>
              <a:t>Antonio Giraudo</a:t>
            </a:r>
            <a:r>
              <a:rPr lang="it-IT" sz="1300" dirty="0">
                <a:latin typeface="Lato" panose="020F0502020204030203" pitchFamily="34" charset="0"/>
                <a:ea typeface="Lato" panose="020F0502020204030203" pitchFamily="34" charset="0"/>
                <a:cs typeface="Lato" panose="020F0502020204030203" pitchFamily="34" charset="0"/>
              </a:rPr>
              <a:t>: 5 anni confermati con proposta di radiazione (il CONI ha dichiarato l'incompetenza).</a:t>
            </a:r>
          </a:p>
          <a:p>
            <a:pPr algn="just"/>
            <a:r>
              <a:rPr lang="it-IT" sz="1300" b="1" dirty="0">
                <a:latin typeface="Lato" panose="020F0502020204030203" pitchFamily="34" charset="0"/>
                <a:ea typeface="Lato" panose="020F0502020204030203" pitchFamily="34" charset="0"/>
                <a:cs typeface="Lato" panose="020F0502020204030203" pitchFamily="34" charset="0"/>
              </a:rPr>
              <a:t>Leonardo Meani</a:t>
            </a:r>
            <a:r>
              <a:rPr lang="it-IT" sz="1300" dirty="0">
                <a:latin typeface="Lato" panose="020F0502020204030203" pitchFamily="34" charset="0"/>
                <a:ea typeface="Lato" panose="020F0502020204030203" pitchFamily="34" charset="0"/>
                <a:cs typeface="Lato" panose="020F0502020204030203" pitchFamily="34" charset="0"/>
              </a:rPr>
              <a:t>: 2 anni e 2 mesi (contro i 2 anni e 6 mesi della sentenza del Tribunale federale).</a:t>
            </a:r>
          </a:p>
          <a:p>
            <a:pPr algn="just"/>
            <a:r>
              <a:rPr lang="it-IT" sz="1300" b="1" dirty="0">
                <a:latin typeface="Lato" panose="020F0502020204030203" pitchFamily="34" charset="0"/>
                <a:ea typeface="Lato" panose="020F0502020204030203" pitchFamily="34" charset="0"/>
                <a:cs typeface="Lato" panose="020F0502020204030203" pitchFamily="34" charset="0"/>
              </a:rPr>
              <a:t>Pasquale Foti</a:t>
            </a:r>
            <a:r>
              <a:rPr lang="it-IT" sz="1300" dirty="0">
                <a:latin typeface="Lato" panose="020F0502020204030203" pitchFamily="34" charset="0"/>
                <a:ea typeface="Lato" panose="020F0502020204030203" pitchFamily="34" charset="0"/>
                <a:cs typeface="Lato" panose="020F0502020204030203" pitchFamily="34" charset="0"/>
              </a:rPr>
              <a:t>: 1 anno e 1 mese (contro i 2 anni e 6 mesi della sentenza del Tribunale federale).</a:t>
            </a:r>
          </a:p>
        </p:txBody>
      </p:sp>
      <p:sp>
        <p:nvSpPr>
          <p:cNvPr id="9" name="CasellaDiTesto 8">
            <a:extLst>
              <a:ext uri="{FF2B5EF4-FFF2-40B4-BE49-F238E27FC236}">
                <a16:creationId xmlns:a16="http://schemas.microsoft.com/office/drawing/2014/main" id="{35FE551F-13B1-B4C0-7C99-3600670B9E97}"/>
              </a:ext>
            </a:extLst>
          </p:cNvPr>
          <p:cNvSpPr txBox="1"/>
          <p:nvPr/>
        </p:nvSpPr>
        <p:spPr>
          <a:xfrm>
            <a:off x="539550" y="196949"/>
            <a:ext cx="8064896" cy="830997"/>
          </a:xfrm>
          <a:prstGeom prst="rect">
            <a:avLst/>
          </a:prstGeom>
          <a:noFill/>
        </p:spPr>
        <p:txBody>
          <a:bodyPr wrap="square">
            <a:spAutoFit/>
          </a:bodyPr>
          <a:lstStyle/>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“CALCIOPOLI”, IL COLLASSO DEL SISTEMA </a:t>
            </a:r>
          </a:p>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CALCISTICO ITALIANO</a:t>
            </a:r>
          </a:p>
        </p:txBody>
      </p:sp>
    </p:spTree>
    <p:extLst>
      <p:ext uri="{BB962C8B-B14F-4D97-AF65-F5344CB8AC3E}">
        <p14:creationId xmlns:p14="http://schemas.microsoft.com/office/powerpoint/2010/main" val="836185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EA9F547F-E880-81C5-0F6E-290D514BE45E}"/>
              </a:ext>
            </a:extLst>
          </p:cNvPr>
          <p:cNvSpPr txBox="1"/>
          <p:nvPr/>
        </p:nvSpPr>
        <p:spPr>
          <a:xfrm>
            <a:off x="301625" y="1556792"/>
            <a:ext cx="8534399" cy="2554545"/>
          </a:xfrm>
          <a:prstGeom prst="rect">
            <a:avLst/>
          </a:prstGeom>
          <a:noFill/>
        </p:spPr>
        <p:txBody>
          <a:bodyPr wrap="square">
            <a:spAutoFit/>
          </a:bodyPr>
          <a:lstStyle/>
          <a:p>
            <a:pPr algn="just"/>
            <a:r>
              <a:rPr lang="it-IT" sz="1600" b="1" dirty="0">
                <a:latin typeface="Lato" panose="020F0502020204030203" pitchFamily="34" charset="0"/>
                <a:ea typeface="Lato" panose="020F0502020204030203" pitchFamily="34" charset="0"/>
                <a:cs typeface="Lato" panose="020F0502020204030203" pitchFamily="34" charset="0"/>
              </a:rPr>
              <a:t>DESIGNATORI ARBITRALI E DIRIGENTI FIGC</a:t>
            </a:r>
            <a:r>
              <a:rPr lang="it-IT" sz="1600" dirty="0">
                <a:latin typeface="Lato" panose="020F0502020204030203" pitchFamily="34" charset="0"/>
                <a:ea typeface="Lato" panose="020F0502020204030203" pitchFamily="34" charset="0"/>
                <a:cs typeface="Lato" panose="020F0502020204030203" pitchFamily="34" charset="0"/>
              </a:rPr>
              <a:t>:</a:t>
            </a:r>
          </a:p>
          <a:p>
            <a:pPr algn="just"/>
            <a:r>
              <a:rPr lang="it-IT" sz="1600" b="1" dirty="0">
                <a:latin typeface="Lato" panose="020F0502020204030203" pitchFamily="34" charset="0"/>
                <a:ea typeface="Lato" panose="020F0502020204030203" pitchFamily="34" charset="0"/>
                <a:cs typeface="Lato" panose="020F0502020204030203" pitchFamily="34" charset="0"/>
              </a:rPr>
              <a:t>Franco Carraro</a:t>
            </a:r>
            <a:r>
              <a:rPr lang="it-IT" sz="1600" dirty="0">
                <a:latin typeface="Lato" panose="020F0502020204030203" pitchFamily="34" charset="0"/>
                <a:ea typeface="Lato" panose="020F0502020204030203" pitchFamily="34" charset="0"/>
                <a:cs typeface="Lato" panose="020F0502020204030203" pitchFamily="34" charset="0"/>
              </a:rPr>
              <a:t>: ammenda di 80.000 euro (ammenda confermata ma diffida rimossa).</a:t>
            </a:r>
          </a:p>
          <a:p>
            <a:pPr algn="just"/>
            <a:r>
              <a:rPr lang="it-IT" sz="1600" b="1" dirty="0">
                <a:latin typeface="Lato" panose="020F0502020204030203" pitchFamily="34" charset="0"/>
                <a:ea typeface="Lato" panose="020F0502020204030203" pitchFamily="34" charset="0"/>
                <a:cs typeface="Lato" panose="020F0502020204030203" pitchFamily="34" charset="0"/>
              </a:rPr>
              <a:t>Pierluigi Pairetto</a:t>
            </a:r>
            <a:r>
              <a:rPr lang="it-IT" sz="1600" dirty="0">
                <a:latin typeface="Lato" panose="020F0502020204030203" pitchFamily="34" charset="0"/>
                <a:ea typeface="Lato" panose="020F0502020204030203" pitchFamily="34" charset="0"/>
                <a:cs typeface="Lato" panose="020F0502020204030203" pitchFamily="34" charset="0"/>
              </a:rPr>
              <a:t>: 2 anni e 6 mesi di inibizione (contro i 3 anni e 6 mesi della sentenza del Tribunale Federale).</a:t>
            </a:r>
          </a:p>
          <a:p>
            <a:pPr algn="just"/>
            <a:r>
              <a:rPr lang="it-IT" sz="1600" b="1" dirty="0">
                <a:latin typeface="Lato" panose="020F0502020204030203" pitchFamily="34" charset="0"/>
                <a:ea typeface="Lato" panose="020F0502020204030203" pitchFamily="34" charset="0"/>
                <a:cs typeface="Lato" panose="020F0502020204030203" pitchFamily="34" charset="0"/>
              </a:rPr>
              <a:t>Innocenzo Mazzini</a:t>
            </a:r>
            <a:r>
              <a:rPr lang="it-IT" sz="1600" dirty="0">
                <a:latin typeface="Lato" panose="020F0502020204030203" pitchFamily="34" charset="0"/>
                <a:ea typeface="Lato" panose="020F0502020204030203" pitchFamily="34" charset="0"/>
                <a:cs typeface="Lato" panose="020F0502020204030203" pitchFamily="34" charset="0"/>
              </a:rPr>
              <a:t>: 5 anni confermati con proposta di radiazione.</a:t>
            </a:r>
          </a:p>
          <a:p>
            <a:pPr algn="just"/>
            <a:r>
              <a:rPr lang="it-IT" sz="1600" b="1" dirty="0">
                <a:latin typeface="Lato" panose="020F0502020204030203" pitchFamily="34" charset="0"/>
                <a:ea typeface="Lato" panose="020F0502020204030203" pitchFamily="34" charset="0"/>
                <a:cs typeface="Lato" panose="020F0502020204030203" pitchFamily="34" charset="0"/>
              </a:rPr>
              <a:t>Tullio Lanese</a:t>
            </a:r>
            <a:r>
              <a:rPr lang="it-IT" sz="1600" dirty="0">
                <a:latin typeface="Lato" panose="020F0502020204030203" pitchFamily="34" charset="0"/>
                <a:ea typeface="Lato" panose="020F0502020204030203" pitchFamily="34" charset="0"/>
                <a:cs typeface="Lato" panose="020F0502020204030203" pitchFamily="34" charset="0"/>
              </a:rPr>
              <a:t>: 1 anno (contro i 2 anni e 6 mesi della sentenza del Tribunale federale).</a:t>
            </a:r>
          </a:p>
          <a:p>
            <a:pPr algn="just"/>
            <a:r>
              <a:rPr lang="it-IT" sz="1600" b="1" dirty="0">
                <a:latin typeface="Lato" panose="020F0502020204030203" pitchFamily="34" charset="0"/>
                <a:ea typeface="Lato" panose="020F0502020204030203" pitchFamily="34" charset="0"/>
                <a:cs typeface="Lato" panose="020F0502020204030203" pitchFamily="34" charset="0"/>
              </a:rPr>
              <a:t>Gennaro Mazzei</a:t>
            </a:r>
            <a:r>
              <a:rPr lang="it-IT" sz="1600" dirty="0">
                <a:latin typeface="Lato" panose="020F0502020204030203" pitchFamily="34" charset="0"/>
                <a:ea typeface="Lato" panose="020F0502020204030203" pitchFamily="34" charset="0"/>
                <a:cs typeface="Lato" panose="020F0502020204030203" pitchFamily="34" charset="0"/>
              </a:rPr>
              <a:t>: 2 anni (contro i 3 anni della sentenza del Tribunale federale).</a:t>
            </a:r>
          </a:p>
          <a:p>
            <a:pPr algn="just"/>
            <a:endParaRPr lang="it-IT" sz="1600" dirty="0">
              <a:latin typeface="Lato" panose="020F0502020204030203" pitchFamily="34" charset="0"/>
              <a:ea typeface="Lato" panose="020F0502020204030203" pitchFamily="34" charset="0"/>
              <a:cs typeface="Lato" panose="020F0502020204030203" pitchFamily="34" charset="0"/>
            </a:endParaRPr>
          </a:p>
          <a:p>
            <a:pPr algn="just"/>
            <a:r>
              <a:rPr lang="it-IT" sz="1600" b="1" dirty="0">
                <a:latin typeface="Lato" panose="020F0502020204030203" pitchFamily="34" charset="0"/>
                <a:ea typeface="Lato" panose="020F0502020204030203" pitchFamily="34" charset="0"/>
                <a:cs typeface="Lato" panose="020F0502020204030203" pitchFamily="34" charset="0"/>
              </a:rPr>
              <a:t>ARBITRI</a:t>
            </a:r>
            <a:r>
              <a:rPr lang="it-IT" sz="1600" dirty="0">
                <a:latin typeface="Lato" panose="020F0502020204030203" pitchFamily="34" charset="0"/>
                <a:ea typeface="Lato" panose="020F0502020204030203" pitchFamily="34" charset="0"/>
                <a:cs typeface="Lato" panose="020F0502020204030203" pitchFamily="34" charset="0"/>
              </a:rPr>
              <a:t>:</a:t>
            </a:r>
          </a:p>
          <a:p>
            <a:pPr algn="just"/>
            <a:r>
              <a:rPr lang="it-IT" sz="1600" b="1" dirty="0">
                <a:latin typeface="Lato" panose="020F0502020204030203" pitchFamily="34" charset="0"/>
                <a:ea typeface="Lato" panose="020F0502020204030203" pitchFamily="34" charset="0"/>
                <a:cs typeface="Lato" panose="020F0502020204030203" pitchFamily="34" charset="0"/>
              </a:rPr>
              <a:t>Massimo De Santis</a:t>
            </a:r>
            <a:r>
              <a:rPr lang="it-IT" sz="1600" dirty="0">
                <a:latin typeface="Lato" panose="020F0502020204030203" pitchFamily="34" charset="0"/>
                <a:ea typeface="Lato" panose="020F0502020204030203" pitchFamily="34" charset="0"/>
                <a:cs typeface="Lato" panose="020F0502020204030203" pitchFamily="34" charset="0"/>
              </a:rPr>
              <a:t>: confermati 4 anni di inibizione.</a:t>
            </a:r>
          </a:p>
        </p:txBody>
      </p:sp>
      <p:pic>
        <p:nvPicPr>
          <p:cNvPr id="4098" name="Picture 2" descr="Calciopoli, com'è cominciata e cosa può succedere. I VIDEO | Sky Sport">
            <a:extLst>
              <a:ext uri="{FF2B5EF4-FFF2-40B4-BE49-F238E27FC236}">
                <a16:creationId xmlns:a16="http://schemas.microsoft.com/office/drawing/2014/main" id="{D6E5E1D8-D227-0D6D-4F9F-1894B334F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510" y="4111337"/>
            <a:ext cx="3394628" cy="21273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DEB9AEB6-2D5E-2C84-ECB3-887516551907}"/>
              </a:ext>
            </a:extLst>
          </p:cNvPr>
          <p:cNvSpPr txBox="1"/>
          <p:nvPr/>
        </p:nvSpPr>
        <p:spPr>
          <a:xfrm>
            <a:off x="536376" y="203864"/>
            <a:ext cx="8064896" cy="830997"/>
          </a:xfrm>
          <a:prstGeom prst="rect">
            <a:avLst/>
          </a:prstGeom>
          <a:noFill/>
        </p:spPr>
        <p:txBody>
          <a:bodyPr wrap="square">
            <a:spAutoFit/>
          </a:bodyPr>
          <a:lstStyle/>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“CALCIOPOLI”, IL COLLASSO DEL SISTEMA </a:t>
            </a:r>
          </a:p>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CALCISTICO ITALIANO</a:t>
            </a:r>
          </a:p>
        </p:txBody>
      </p:sp>
    </p:spTree>
    <p:extLst>
      <p:ext uri="{BB962C8B-B14F-4D97-AF65-F5344CB8AC3E}">
        <p14:creationId xmlns:p14="http://schemas.microsoft.com/office/powerpoint/2010/main" val="1546169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1692AEA9-0859-1494-EF32-80DE6FCFF0DA}"/>
              </a:ext>
            </a:extLst>
          </p:cNvPr>
          <p:cNvSpPr txBox="1"/>
          <p:nvPr/>
        </p:nvSpPr>
        <p:spPr>
          <a:xfrm>
            <a:off x="215516" y="1556792"/>
            <a:ext cx="8712968" cy="4693593"/>
          </a:xfrm>
          <a:prstGeom prst="rect">
            <a:avLst/>
          </a:prstGeom>
          <a:noFill/>
        </p:spPr>
        <p:txBody>
          <a:bodyPr wrap="square">
            <a:spAutoFit/>
          </a:bodyPr>
          <a:lstStyle/>
          <a:p>
            <a:pPr algn="just"/>
            <a:r>
              <a:rPr lang="it-IT" sz="1300" dirty="0">
                <a:latin typeface="Lato" panose="020F0502020204030203" pitchFamily="34" charset="0"/>
                <a:ea typeface="Lato" panose="020F0502020204030203" pitchFamily="34" charset="0"/>
                <a:cs typeface="Lato" panose="020F0502020204030203" pitchFamily="34" charset="0"/>
              </a:rPr>
              <a:t>Il “</a:t>
            </a:r>
            <a:r>
              <a:rPr lang="it-IT" sz="1300" b="1" dirty="0">
                <a:latin typeface="Lato" panose="020F0502020204030203" pitchFamily="34" charset="0"/>
                <a:ea typeface="Lato" panose="020F0502020204030203" pitchFamily="34" charset="0"/>
                <a:cs typeface="Lato" panose="020F0502020204030203" pitchFamily="34" charset="0"/>
              </a:rPr>
              <a:t>reato associativo</a:t>
            </a:r>
            <a:r>
              <a:rPr lang="it-IT" sz="1300" dirty="0">
                <a:latin typeface="Lato" panose="020F0502020204030203" pitchFamily="34" charset="0"/>
                <a:ea typeface="Lato" panose="020F0502020204030203" pitchFamily="34" charset="0"/>
                <a:cs typeface="Lato" panose="020F0502020204030203" pitchFamily="34" charset="0"/>
              </a:rPr>
              <a:t>”, individuato nelle motivazioni rese dai giudici all’esito del procedimento, non è stato introdotto, in quanto non compare nell'articolo 7 sull'illecito sportivo della nuova versione del Codice. </a:t>
            </a:r>
          </a:p>
          <a:p>
            <a:pPr algn="just"/>
            <a:r>
              <a:rPr lang="it-IT" sz="1300" dirty="0">
                <a:latin typeface="Lato" panose="020F0502020204030203" pitchFamily="34" charset="0"/>
                <a:ea typeface="Lato" panose="020F0502020204030203" pitchFamily="34" charset="0"/>
                <a:cs typeface="Lato" panose="020F0502020204030203" pitchFamily="34" charset="0"/>
              </a:rPr>
              <a:t>L'articolo 1, comma 4, fa riferimento all'intrattenimento di rapporti con il settore arbitrale, ma nemmeno per il nuovo “CGS” quello contestato alla </a:t>
            </a:r>
            <a:r>
              <a:rPr lang="it-IT" sz="1300" b="1" dirty="0">
                <a:latin typeface="Lato" panose="020F0502020204030203" pitchFamily="34" charset="0"/>
                <a:ea typeface="Lato" panose="020F0502020204030203" pitchFamily="34" charset="0"/>
                <a:cs typeface="Lato" panose="020F0502020204030203" pitchFamily="34" charset="0"/>
              </a:rPr>
              <a:t>Juventus F.C.</a:t>
            </a:r>
            <a:r>
              <a:rPr lang="it-IT" sz="1300" dirty="0">
                <a:latin typeface="Lato" panose="020F0502020204030203" pitchFamily="34" charset="0"/>
                <a:ea typeface="Lato" panose="020F0502020204030203" pitchFamily="34" charset="0"/>
                <a:cs typeface="Lato" panose="020F0502020204030203" pitchFamily="34" charset="0"/>
              </a:rPr>
              <a:t> costituiva un </a:t>
            </a:r>
            <a:r>
              <a:rPr lang="it-IT" sz="1300" b="1" dirty="0">
                <a:latin typeface="Lato" panose="020F0502020204030203" pitchFamily="34" charset="0"/>
                <a:ea typeface="Lato" panose="020F0502020204030203" pitchFamily="34" charset="0"/>
                <a:cs typeface="Lato" panose="020F0502020204030203" pitchFamily="34" charset="0"/>
              </a:rPr>
              <a:t>illecito sportivo.</a:t>
            </a:r>
          </a:p>
          <a:p>
            <a:pPr algn="just"/>
            <a:r>
              <a:rPr lang="it-IT" sz="1300" dirty="0">
                <a:latin typeface="Lato" panose="020F0502020204030203" pitchFamily="34" charset="0"/>
                <a:ea typeface="Lato" panose="020F0502020204030203" pitchFamily="34" charset="0"/>
                <a:cs typeface="Lato" panose="020F0502020204030203" pitchFamily="34" charset="0"/>
              </a:rPr>
              <a:t>Negli anni successivi sono stati effettuati più interventi rispetto al codice precedente.</a:t>
            </a:r>
          </a:p>
          <a:p>
            <a:pPr algn="just"/>
            <a:r>
              <a:rPr lang="it-IT" sz="1300" b="1" dirty="0">
                <a:latin typeface="Lato" panose="020F0502020204030203" pitchFamily="34" charset="0"/>
                <a:ea typeface="Lato" panose="020F0502020204030203" pitchFamily="34" charset="0"/>
                <a:cs typeface="Lato" panose="020F0502020204030203" pitchFamily="34" charset="0"/>
              </a:rPr>
              <a:t>Ad esempio, i procedimenti per partite truccate “Last </a:t>
            </a:r>
            <a:r>
              <a:rPr lang="it-IT" sz="1300" b="1" dirty="0" err="1">
                <a:latin typeface="Lato" panose="020F0502020204030203" pitchFamily="34" charset="0"/>
                <a:ea typeface="Lato" panose="020F0502020204030203" pitchFamily="34" charset="0"/>
                <a:cs typeface="Lato" panose="020F0502020204030203" pitchFamily="34" charset="0"/>
              </a:rPr>
              <a:t>Bet</a:t>
            </a:r>
            <a:r>
              <a:rPr lang="it-IT" sz="1300" b="1" dirty="0">
                <a:latin typeface="Lato" panose="020F0502020204030203" pitchFamily="34" charset="0"/>
                <a:ea typeface="Lato" panose="020F0502020204030203" pitchFamily="34" charset="0"/>
                <a:cs typeface="Lato" panose="020F0502020204030203" pitchFamily="34" charset="0"/>
              </a:rPr>
              <a:t>” del 2011 hanno evidenziato la necessità di inasprire la disciplina degli illeciti sportivi e il divieto di scommesse sportive, che ha portato, quindi, alla modifica degli articoli 7 e 8 del Codice di Giustizia Sportiva nel 2007.</a:t>
            </a:r>
          </a:p>
          <a:p>
            <a:pPr algn="just"/>
            <a:r>
              <a:rPr lang="it-IT" sz="1300" dirty="0">
                <a:latin typeface="Lato" panose="020F0502020204030203" pitchFamily="34" charset="0"/>
                <a:ea typeface="Lato" panose="020F0502020204030203" pitchFamily="34" charset="0"/>
                <a:cs typeface="Lato" panose="020F0502020204030203" pitchFamily="34" charset="0"/>
              </a:rPr>
              <a:t>Il ripetersi di numerosi episodi di corruzione, in virtù dei precedenti gravissimi episodi di frode sportiva che hanno interessato la Lega di Serie A nel 2006, ha spinto il legislatore statale a intervenire nuovamente in materia di </a:t>
            </a:r>
            <a:r>
              <a:rPr lang="it-IT" sz="1300" b="1" dirty="0">
                <a:latin typeface="Lato" panose="020F0502020204030203" pitchFamily="34" charset="0"/>
                <a:ea typeface="Lato" panose="020F0502020204030203" pitchFamily="34" charset="0"/>
                <a:cs typeface="Lato" panose="020F0502020204030203" pitchFamily="34" charset="0"/>
              </a:rPr>
              <a:t>frode sportiva</a:t>
            </a:r>
            <a:r>
              <a:rPr lang="it-IT" sz="1300" dirty="0">
                <a:latin typeface="Lato" panose="020F0502020204030203" pitchFamily="34" charset="0"/>
                <a:ea typeface="Lato" panose="020F0502020204030203" pitchFamily="34" charset="0"/>
                <a:cs typeface="Lato" panose="020F0502020204030203" pitchFamily="34" charset="0"/>
              </a:rPr>
              <a:t>.</a:t>
            </a:r>
          </a:p>
          <a:p>
            <a:pPr algn="just"/>
            <a:endParaRPr lang="it-IT" sz="1300" dirty="0">
              <a:latin typeface="Lato" panose="020F0502020204030203" pitchFamily="34" charset="0"/>
              <a:ea typeface="Lato" panose="020F0502020204030203" pitchFamily="34" charset="0"/>
              <a:cs typeface="Lato" panose="020F0502020204030203" pitchFamily="34" charset="0"/>
            </a:endParaRPr>
          </a:p>
          <a:p>
            <a:pPr algn="just"/>
            <a:endParaRPr lang="it-IT" sz="1300" dirty="0">
              <a:latin typeface="Lato" panose="020F0502020204030203" pitchFamily="34" charset="0"/>
              <a:ea typeface="Lato" panose="020F0502020204030203" pitchFamily="34" charset="0"/>
              <a:cs typeface="Lato" panose="020F0502020204030203" pitchFamily="34" charset="0"/>
            </a:endParaRPr>
          </a:p>
          <a:p>
            <a:pPr algn="just"/>
            <a:r>
              <a:rPr lang="it-IT" sz="1300" u="sng" dirty="0">
                <a:latin typeface="Lato" panose="020F0502020204030203" pitchFamily="34" charset="0"/>
                <a:ea typeface="Lato" panose="020F0502020204030203" pitchFamily="34" charset="0"/>
                <a:cs typeface="Lato" panose="020F0502020204030203" pitchFamily="34" charset="0"/>
              </a:rPr>
              <a:t>Modifica dell'articolo 1 della </a:t>
            </a:r>
            <a:r>
              <a:rPr lang="it-IT" sz="1300" b="1" u="sng" dirty="0">
                <a:latin typeface="Lato" panose="020F0502020204030203" pitchFamily="34" charset="0"/>
                <a:ea typeface="Lato" panose="020F0502020204030203" pitchFamily="34" charset="0"/>
                <a:cs typeface="Lato" panose="020F0502020204030203" pitchFamily="34" charset="0"/>
              </a:rPr>
              <a:t>legge 401/1989 </a:t>
            </a:r>
            <a:r>
              <a:rPr lang="it-IT" sz="1300" u="sng" dirty="0">
                <a:latin typeface="Lato" panose="020F0502020204030203" pitchFamily="34" charset="0"/>
                <a:ea typeface="Lato" panose="020F0502020204030203" pitchFamily="34" charset="0"/>
                <a:cs typeface="Lato" panose="020F0502020204030203" pitchFamily="34" charset="0"/>
              </a:rPr>
              <a:t>con la legge 146/2014, denominata “</a:t>
            </a:r>
            <a:r>
              <a:rPr lang="it-IT" sz="1300" b="1" u="sng" dirty="0">
                <a:latin typeface="Lato" panose="020F0502020204030203" pitchFamily="34" charset="0"/>
                <a:ea typeface="Lato" panose="020F0502020204030203" pitchFamily="34" charset="0"/>
                <a:cs typeface="Lato" panose="020F0502020204030203" pitchFamily="34" charset="0"/>
              </a:rPr>
              <a:t>Legge sulla frode sportiva</a:t>
            </a:r>
            <a:r>
              <a:rPr lang="it-IT" sz="1300" u="sng" dirty="0">
                <a:latin typeface="Lato" panose="020F0502020204030203" pitchFamily="34" charset="0"/>
                <a:ea typeface="Lato" panose="020F0502020204030203" pitchFamily="34" charset="0"/>
                <a:cs typeface="Lato" panose="020F0502020204030203" pitchFamily="34" charset="0"/>
              </a:rPr>
              <a:t>”.</a:t>
            </a:r>
          </a:p>
          <a:p>
            <a:pPr algn="just"/>
            <a:r>
              <a:rPr lang="it-IT" sz="1300" dirty="0">
                <a:latin typeface="Lato" panose="020F0502020204030203" pitchFamily="34" charset="0"/>
                <a:ea typeface="Lato" panose="020F0502020204030203" pitchFamily="34" charset="0"/>
                <a:cs typeface="Lato" panose="020F0502020204030203" pitchFamily="34" charset="0"/>
              </a:rPr>
              <a:t>- Innalzamento dei limiti minimi di pena </a:t>
            </a:r>
            <a:r>
              <a:rPr lang="it-IT" sz="1300" b="1" dirty="0">
                <a:latin typeface="Lato" panose="020F0502020204030203" pitchFamily="34" charset="0"/>
                <a:ea typeface="Lato" panose="020F0502020204030203" pitchFamily="34" charset="0"/>
                <a:cs typeface="Lato" panose="020F0502020204030203" pitchFamily="34" charset="0"/>
              </a:rPr>
              <a:t>da 1 mese di reclusione a 2 anni </a:t>
            </a:r>
            <a:r>
              <a:rPr lang="it-IT" sz="1300" dirty="0">
                <a:latin typeface="Lato" panose="020F0502020204030203" pitchFamily="34" charset="0"/>
                <a:ea typeface="Lato" panose="020F0502020204030203" pitchFamily="34" charset="0"/>
                <a:cs typeface="Lato" panose="020F0502020204030203" pitchFamily="34" charset="0"/>
              </a:rPr>
              <a:t>e dei limiti massimi di pena </a:t>
            </a:r>
            <a:r>
              <a:rPr lang="it-IT" sz="1300" b="1" dirty="0">
                <a:latin typeface="Lato" panose="020F0502020204030203" pitchFamily="34" charset="0"/>
                <a:ea typeface="Lato" panose="020F0502020204030203" pitchFamily="34" charset="0"/>
                <a:cs typeface="Lato" panose="020F0502020204030203" pitchFamily="34" charset="0"/>
              </a:rPr>
              <a:t>da 1 anno a 6 anni di reclusione</a:t>
            </a:r>
            <a:r>
              <a:rPr lang="it-IT" sz="1300" dirty="0">
                <a:latin typeface="Lato" panose="020F0502020204030203" pitchFamily="34" charset="0"/>
                <a:ea typeface="Lato" panose="020F0502020204030203" pitchFamily="34" charset="0"/>
                <a:cs typeface="Lato" panose="020F0502020204030203" pitchFamily="34" charset="0"/>
              </a:rPr>
              <a:t>, salvo il caso dell'aggravante speciale con raddoppio della pena minima e massima.</a:t>
            </a:r>
          </a:p>
          <a:p>
            <a:pPr algn="just"/>
            <a:r>
              <a:rPr lang="it-IT" sz="1300" dirty="0">
                <a:latin typeface="Lato" panose="020F0502020204030203" pitchFamily="34" charset="0"/>
                <a:ea typeface="Lato" panose="020F0502020204030203" pitchFamily="34" charset="0"/>
                <a:cs typeface="Lato" panose="020F0502020204030203" pitchFamily="34" charset="0"/>
              </a:rPr>
              <a:t>- </a:t>
            </a:r>
            <a:r>
              <a:rPr lang="it-IT" sz="1300" b="1" dirty="0">
                <a:latin typeface="Lato" panose="020F0502020204030203" pitchFamily="34" charset="0"/>
                <a:ea typeface="Lato" panose="020F0502020204030203" pitchFamily="34" charset="0"/>
                <a:cs typeface="Lato" panose="020F0502020204030203" pitchFamily="34" charset="0"/>
              </a:rPr>
              <a:t>Tempi prescrittivi </a:t>
            </a:r>
            <a:r>
              <a:rPr lang="it-IT" sz="1300" dirty="0">
                <a:latin typeface="Lato" panose="020F0502020204030203" pitchFamily="34" charset="0"/>
                <a:ea typeface="Lato" panose="020F0502020204030203" pitchFamily="34" charset="0"/>
                <a:cs typeface="Lato" panose="020F0502020204030203" pitchFamily="34" charset="0"/>
              </a:rPr>
              <a:t>più lunghi per le ipotesi aggravate.</a:t>
            </a:r>
          </a:p>
          <a:p>
            <a:pPr algn="just"/>
            <a:endParaRPr lang="it-IT" sz="1300" dirty="0">
              <a:latin typeface="Lato" panose="020F0502020204030203" pitchFamily="34" charset="0"/>
              <a:ea typeface="Lato" panose="020F0502020204030203" pitchFamily="34" charset="0"/>
              <a:cs typeface="Lato" panose="020F0502020204030203" pitchFamily="34" charset="0"/>
            </a:endParaRPr>
          </a:p>
          <a:p>
            <a:pPr algn="just"/>
            <a:endParaRPr lang="it-IT" sz="1300" dirty="0">
              <a:latin typeface="Lato" panose="020F0502020204030203" pitchFamily="34" charset="0"/>
              <a:ea typeface="Lato" panose="020F0502020204030203" pitchFamily="34" charset="0"/>
              <a:cs typeface="Lato" panose="020F0502020204030203" pitchFamily="34" charset="0"/>
            </a:endParaRPr>
          </a:p>
          <a:p>
            <a:pPr algn="just"/>
            <a:r>
              <a:rPr lang="it-IT" sz="1300" dirty="0">
                <a:latin typeface="Lato" panose="020F0502020204030203" pitchFamily="34" charset="0"/>
                <a:ea typeface="Lato" panose="020F0502020204030203" pitchFamily="34" charset="0"/>
                <a:cs typeface="Lato" panose="020F0502020204030203" pitchFamily="34" charset="0"/>
              </a:rPr>
              <a:t>Le suddette modifiche hanno permesso, negli anni successivi alla loro introduzione, di ridurre significativamente la commissione di nuovi illeciti sportivi e di punire più duramente quelli commessi come lo scandalo “</a:t>
            </a:r>
            <a:r>
              <a:rPr lang="it-IT" sz="1300" b="1" dirty="0">
                <a:latin typeface="Lato" panose="020F0502020204030203" pitchFamily="34" charset="0"/>
                <a:ea typeface="Lato" panose="020F0502020204030203" pitchFamily="34" charset="0"/>
                <a:cs typeface="Lato" panose="020F0502020204030203" pitchFamily="34" charset="0"/>
              </a:rPr>
              <a:t>Dirty Soccer</a:t>
            </a:r>
            <a:r>
              <a:rPr lang="it-IT" sz="1300" dirty="0">
                <a:latin typeface="Lato" panose="020F0502020204030203" pitchFamily="34" charset="0"/>
                <a:ea typeface="Lato" panose="020F0502020204030203" pitchFamily="34" charset="0"/>
                <a:cs typeface="Lato" panose="020F0502020204030203" pitchFamily="34" charset="0"/>
              </a:rPr>
              <a:t>” del 2015.</a:t>
            </a:r>
          </a:p>
          <a:p>
            <a:pPr algn="just"/>
            <a:endParaRPr lang="it-IT" sz="1300" dirty="0">
              <a:latin typeface="Lato" panose="020F0502020204030203" pitchFamily="34" charset="0"/>
              <a:ea typeface="Lato" panose="020F0502020204030203" pitchFamily="34" charset="0"/>
              <a:cs typeface="Lato" panose="020F0502020204030203" pitchFamily="34" charset="0"/>
            </a:endParaRPr>
          </a:p>
        </p:txBody>
      </p:sp>
      <p:sp>
        <p:nvSpPr>
          <p:cNvPr id="6" name="CasellaDiTesto 5">
            <a:extLst>
              <a:ext uri="{FF2B5EF4-FFF2-40B4-BE49-F238E27FC236}">
                <a16:creationId xmlns:a16="http://schemas.microsoft.com/office/drawing/2014/main" id="{A49D427E-8132-E074-4427-0C94CE0DEB16}"/>
              </a:ext>
            </a:extLst>
          </p:cNvPr>
          <p:cNvSpPr txBox="1"/>
          <p:nvPr/>
        </p:nvSpPr>
        <p:spPr>
          <a:xfrm>
            <a:off x="467544" y="404664"/>
            <a:ext cx="7776864" cy="461665"/>
          </a:xfrm>
          <a:prstGeom prst="rect">
            <a:avLst/>
          </a:prstGeom>
          <a:noFill/>
        </p:spPr>
        <p:txBody>
          <a:bodyPr wrap="square" rtlCol="0">
            <a:spAutoFit/>
          </a:bodyPr>
          <a:lstStyle/>
          <a:p>
            <a:pPr algn="ct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CONSEGUENZE POST «CALCIOPOLI»</a:t>
            </a:r>
          </a:p>
        </p:txBody>
      </p:sp>
      <p:sp>
        <p:nvSpPr>
          <p:cNvPr id="7" name="Freccia in giù 6">
            <a:extLst>
              <a:ext uri="{FF2B5EF4-FFF2-40B4-BE49-F238E27FC236}">
                <a16:creationId xmlns:a16="http://schemas.microsoft.com/office/drawing/2014/main" id="{7A58A8BD-67B2-083B-7C28-664053A688D6}"/>
              </a:ext>
            </a:extLst>
          </p:cNvPr>
          <p:cNvSpPr/>
          <p:nvPr/>
        </p:nvSpPr>
        <p:spPr>
          <a:xfrm>
            <a:off x="4445986" y="3672755"/>
            <a:ext cx="252028" cy="4616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4921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8A06AB6E-368B-C666-E039-4A2433F10E0D}"/>
              </a:ext>
            </a:extLst>
          </p:cNvPr>
          <p:cNvSpPr>
            <a:spLocks noGrp="1"/>
          </p:cNvSpPr>
          <p:nvPr>
            <p:ph type="title"/>
          </p:nvPr>
        </p:nvSpPr>
        <p:spPr>
          <a:xfrm>
            <a:off x="251030" y="116632"/>
            <a:ext cx="8641940" cy="758825"/>
          </a:xfrm>
        </p:spPr>
        <p:txBody>
          <a:bodyPr/>
          <a:lstStyle/>
          <a:p>
            <a:r>
              <a:rPr lang="it-IT" sz="2400" b="1" u="sng" dirty="0">
                <a:latin typeface="Lato" panose="020F0502020204030203" pitchFamily="34" charset="0"/>
                <a:ea typeface="Lato" panose="020F0502020204030203" pitchFamily="34" charset="0"/>
                <a:cs typeface="Lato" panose="020F0502020204030203" pitchFamily="34" charset="0"/>
              </a:rPr>
              <a:t>LO SCANDALO </a:t>
            </a:r>
            <a:r>
              <a:rPr lang="it-IT" sz="2400" b="1" i="1" u="sng" dirty="0">
                <a:latin typeface="Lato" panose="020F0502020204030203" pitchFamily="34" charset="0"/>
                <a:ea typeface="Lato" panose="020F0502020204030203" pitchFamily="34" charset="0"/>
                <a:cs typeface="Lato" panose="020F0502020204030203" pitchFamily="34" charset="0"/>
              </a:rPr>
              <a:t>‘LAST BET’ </a:t>
            </a:r>
            <a:r>
              <a:rPr lang="it-IT" sz="2400" b="1" u="sng" dirty="0">
                <a:latin typeface="Lato" panose="020F0502020204030203" pitchFamily="34" charset="0"/>
                <a:ea typeface="Lato" panose="020F0502020204030203" pitchFamily="34" charset="0"/>
                <a:cs typeface="Lato" panose="020F0502020204030203" pitchFamily="34" charset="0"/>
              </a:rPr>
              <a:t>DEL 2011</a:t>
            </a:r>
          </a:p>
        </p:txBody>
      </p:sp>
      <p:sp>
        <p:nvSpPr>
          <p:cNvPr id="6" name="CasellaDiTesto 5">
            <a:extLst>
              <a:ext uri="{FF2B5EF4-FFF2-40B4-BE49-F238E27FC236}">
                <a16:creationId xmlns:a16="http://schemas.microsoft.com/office/drawing/2014/main" id="{AFF0B232-EB54-6E86-F25C-1EF5BD5F5187}"/>
              </a:ext>
            </a:extLst>
          </p:cNvPr>
          <p:cNvSpPr txBox="1"/>
          <p:nvPr/>
        </p:nvSpPr>
        <p:spPr>
          <a:xfrm>
            <a:off x="251030" y="1628801"/>
            <a:ext cx="8641940" cy="2061810"/>
          </a:xfrm>
          <a:prstGeom prst="rect">
            <a:avLst/>
          </a:prstGeom>
          <a:noFill/>
        </p:spPr>
        <p:txBody>
          <a:bodyPr wrap="square">
            <a:spAutoFit/>
          </a:bodyPr>
          <a:lstStyle/>
          <a:p>
            <a:pPr algn="just"/>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Il punto di partenza di questa lunga vicenda giudiziaria risale all’</a:t>
            </a:r>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incontro tra Cremonese e Paganese del 14 Novembre 2010. </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Ad inizio secondo tempo diversi calciatori della squadra lombarda rientrarono dagli spogliatoi in condizioni precarie: si trattò di </a:t>
            </a:r>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avvelenamento</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da </a:t>
            </a:r>
            <a:r>
              <a:rPr lang="it-IT" sz="1400" b="1" i="1" dirty="0">
                <a:solidFill>
                  <a:srgbClr val="000000"/>
                </a:solidFill>
                <a:effectLst/>
                <a:latin typeface="Lato" panose="020F0502020204030203" pitchFamily="34" charset="0"/>
                <a:ea typeface="Lato" panose="020F0502020204030203" pitchFamily="34" charset="0"/>
                <a:cs typeface="Lato" panose="020F0502020204030203" pitchFamily="34" charset="0"/>
              </a:rPr>
              <a:t>Minias</a:t>
            </a:r>
            <a:r>
              <a:rPr lang="it-IT" sz="1400" b="0" i="1"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un farmaco sedativo inserito nelle borracce dei calciatori, che dalle indagini sembrerebbe esser stato somministrato dallo stesso portiere della Cremonese, </a:t>
            </a:r>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Paoloni</a:t>
            </a:r>
            <a:r>
              <a:rPr lang="it-IT"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it-IT" sz="1400" dirty="0">
                <a:solidFill>
                  <a:srgbClr val="000000"/>
                </a:solidFill>
                <a:latin typeface="Lato" panose="020F0502020204030203" pitchFamily="34" charset="0"/>
                <a:ea typeface="Lato" panose="020F0502020204030203" pitchFamily="34" charset="0"/>
                <a:cs typeface="Lato" panose="020F0502020204030203" pitchFamily="34" charset="0"/>
              </a:rPr>
              <a:t>per alterare l’esito dell’incontro.</a:t>
            </a:r>
          </a:p>
          <a:p>
            <a:pPr algn="just"/>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Si scoprì un’organizzazione ramificata in diversi Paesi</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con epicentro a</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Singapore</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dove molte lobby del gioco d’azzardo hanno base e da dove venivano piazzate la maggior parte delle scommesse sportive.</a:t>
            </a:r>
          </a:p>
          <a:p>
            <a:endParaRPr lang="it-IT" sz="140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endParaRPr lang="it-IT" sz="140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p:txBody>
      </p:sp>
      <p:sp>
        <p:nvSpPr>
          <p:cNvPr id="7" name="AutoShape 2" descr="Cristiano Doni con il suo avvocato Salvatore Pino">
            <a:extLst>
              <a:ext uri="{FF2B5EF4-FFF2-40B4-BE49-F238E27FC236}">
                <a16:creationId xmlns:a16="http://schemas.microsoft.com/office/drawing/2014/main" id="{33B01DE5-8293-5132-21B3-F9DF479294D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Cristiano Doni con il suo avvocato Salvatore Pino">
            <a:extLst>
              <a:ext uri="{FF2B5EF4-FFF2-40B4-BE49-F238E27FC236}">
                <a16:creationId xmlns:a16="http://schemas.microsoft.com/office/drawing/2014/main" id="{F5102302-FA8E-375A-A8F0-373CD0DD4FC9}"/>
              </a:ext>
            </a:extLst>
          </p:cNvPr>
          <p:cNvSpPr>
            <a:spLocks noChangeAspect="1" noChangeArrowheads="1"/>
          </p:cNvSpPr>
          <p:nvPr/>
        </p:nvSpPr>
        <p:spPr bwMode="auto">
          <a:xfrm>
            <a:off x="1619250" y="2000250"/>
            <a:ext cx="5905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6" descr="La prima pagine del Corriere dello sport alla vigilia dello scandalo targato Last Bet">
            <a:extLst>
              <a:ext uri="{FF2B5EF4-FFF2-40B4-BE49-F238E27FC236}">
                <a16:creationId xmlns:a16="http://schemas.microsoft.com/office/drawing/2014/main" id="{F0291B6B-7405-6E58-014A-F08E012D665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224" name="Picture 8">
            <a:extLst>
              <a:ext uri="{FF2B5EF4-FFF2-40B4-BE49-F238E27FC236}">
                <a16:creationId xmlns:a16="http://schemas.microsoft.com/office/drawing/2014/main" id="{FE567495-A187-283C-21D6-A0F9CFCC6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470" y="3429000"/>
            <a:ext cx="3435971" cy="2495600"/>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5EAABC32-3F67-3568-E1F8-D17F60161D82}"/>
              </a:ext>
            </a:extLst>
          </p:cNvPr>
          <p:cNvSpPr txBox="1"/>
          <p:nvPr/>
        </p:nvSpPr>
        <p:spPr>
          <a:xfrm>
            <a:off x="251030" y="3409980"/>
            <a:ext cx="5097467" cy="2677656"/>
          </a:xfrm>
          <a:prstGeom prst="rect">
            <a:avLst/>
          </a:prstGeom>
          <a:noFill/>
        </p:spPr>
        <p:txBody>
          <a:bodyPr wrap="square">
            <a:spAutoFit/>
          </a:bodyPr>
          <a:lstStyle/>
          <a:p>
            <a:pPr algn="just"/>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In Italia, il primo gruppo è quello dei cosiddetti </a:t>
            </a:r>
            <a:r>
              <a:rPr lang="it-IT" sz="1400" b="0" i="1" dirty="0">
                <a:solidFill>
                  <a:srgbClr val="000000"/>
                </a:solidFill>
                <a:effectLst/>
                <a:latin typeface="Lato" panose="020F0502020204030203" pitchFamily="34" charset="0"/>
                <a:ea typeface="Lato" panose="020F0502020204030203" pitchFamily="34" charset="0"/>
                <a:cs typeface="Lato" panose="020F0502020204030203" pitchFamily="34" charset="0"/>
              </a:rPr>
              <a:t>Bolognesi</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riconducibile all’ex calciatore </a:t>
            </a:r>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Beppe Signori</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il secondo quello degli </a:t>
            </a:r>
            <a:r>
              <a:rPr lang="it-IT" sz="1400" b="0" i="1" dirty="0">
                <a:solidFill>
                  <a:srgbClr val="000000"/>
                </a:solidFill>
                <a:effectLst/>
                <a:latin typeface="Lato" panose="020F0502020204030203" pitchFamily="34" charset="0"/>
                <a:ea typeface="Lato" panose="020F0502020204030203" pitchFamily="34" charset="0"/>
                <a:cs typeface="Lato" panose="020F0502020204030203" pitchFamily="34" charset="0"/>
              </a:rPr>
              <a:t>Zingari</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riconducibile invece a </a:t>
            </a:r>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Carlo Gervasoni</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algn="just"/>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Tra gli indagati compaiono nomi molto noti</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come quello già citato di Giuseppe Signori, Stefano Bettarini, Cristiano Doni, insieme ai tanti calciatori soggetti ad una lunga ondata di provvedimenti restrittivi nell’estate del 2012 come Stefano Mauri, Omar Milanetto, Antonio Conte, Domenico Criscito, Leonardo Bonucci, Andrea Masiello, Giuseppe Sculli e molti altri. </a:t>
            </a:r>
          </a:p>
          <a:p>
            <a:pPr algn="just"/>
            <a:r>
              <a:rPr lang="it-IT"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Saranno sette i filoni d’indagine per un’inchiesta enorme</a:t>
            </a:r>
            <a:r>
              <a:rPr lang="it-IT"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che ha sconvolto il mondo del calcio.</a:t>
            </a:r>
            <a:endParaRPr lang="it-IT" sz="1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4713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B6D2A3-274F-F7D3-BEE4-F6EDFE8A2126}"/>
              </a:ext>
            </a:extLst>
          </p:cNvPr>
          <p:cNvSpPr>
            <a:spLocks noGrp="1"/>
          </p:cNvSpPr>
          <p:nvPr>
            <p:ph type="title"/>
          </p:nvPr>
        </p:nvSpPr>
        <p:spPr>
          <a:xfrm>
            <a:off x="251030" y="116632"/>
            <a:ext cx="8641940" cy="758825"/>
          </a:xfrm>
        </p:spPr>
        <p:txBody>
          <a:bodyPr/>
          <a:lstStyle/>
          <a:p>
            <a:r>
              <a:rPr lang="it-IT" sz="2400" b="1" u="sng" dirty="0">
                <a:latin typeface="Lato" panose="020F0502020204030203" pitchFamily="34" charset="0"/>
                <a:ea typeface="Lato" panose="020F0502020204030203" pitchFamily="34" charset="0"/>
                <a:cs typeface="Lato" panose="020F0502020204030203" pitchFamily="34" charset="0"/>
              </a:rPr>
              <a:t>LO SCANDALO </a:t>
            </a:r>
            <a:r>
              <a:rPr lang="it-IT" sz="2400" b="1" i="1" u="sng" dirty="0">
                <a:latin typeface="Lato" panose="020F0502020204030203" pitchFamily="34" charset="0"/>
                <a:ea typeface="Lato" panose="020F0502020204030203" pitchFamily="34" charset="0"/>
                <a:cs typeface="Lato" panose="020F0502020204030203" pitchFamily="34" charset="0"/>
              </a:rPr>
              <a:t>‘LAST BET’ </a:t>
            </a:r>
            <a:r>
              <a:rPr lang="it-IT" sz="2400" b="1" u="sng" dirty="0">
                <a:latin typeface="Lato" panose="020F0502020204030203" pitchFamily="34" charset="0"/>
                <a:ea typeface="Lato" panose="020F0502020204030203" pitchFamily="34" charset="0"/>
                <a:cs typeface="Lato" panose="020F0502020204030203" pitchFamily="34" charset="0"/>
              </a:rPr>
              <a:t>DEL 2011</a:t>
            </a:r>
          </a:p>
        </p:txBody>
      </p:sp>
      <p:sp>
        <p:nvSpPr>
          <p:cNvPr id="7" name="CasellaDiTesto 6">
            <a:extLst>
              <a:ext uri="{FF2B5EF4-FFF2-40B4-BE49-F238E27FC236}">
                <a16:creationId xmlns:a16="http://schemas.microsoft.com/office/drawing/2014/main" id="{B30C4952-B322-7474-0F38-3011259902EE}"/>
              </a:ext>
            </a:extLst>
          </p:cNvPr>
          <p:cNvSpPr txBox="1"/>
          <p:nvPr/>
        </p:nvSpPr>
        <p:spPr>
          <a:xfrm>
            <a:off x="301625" y="1521687"/>
            <a:ext cx="5782544" cy="5078313"/>
          </a:xfrm>
          <a:prstGeom prst="rect">
            <a:avLst/>
          </a:prstGeom>
          <a:noFill/>
        </p:spPr>
        <p:txBody>
          <a:bodyPr wrap="square">
            <a:spAutoFit/>
          </a:bodyPr>
          <a:lstStyle/>
          <a:p>
            <a:pPr algn="just"/>
            <a:r>
              <a:rPr lang="it-IT" sz="1700" dirty="0">
                <a:latin typeface="Lato" panose="020F0502020204030203" pitchFamily="34" charset="0"/>
                <a:ea typeface="Lato" panose="020F0502020204030203" pitchFamily="34" charset="0"/>
                <a:cs typeface="Lato" panose="020F0502020204030203" pitchFamily="34" charset="0"/>
              </a:rPr>
              <a:t>Nel giugno 2011 il calciatore </a:t>
            </a:r>
            <a:r>
              <a:rPr lang="it-IT" sz="1700" b="1" dirty="0">
                <a:latin typeface="Lato" panose="020F0502020204030203" pitchFamily="34" charset="0"/>
                <a:ea typeface="Lato" panose="020F0502020204030203" pitchFamily="34" charset="0"/>
                <a:cs typeface="Lato" panose="020F0502020204030203" pitchFamily="34" charset="0"/>
              </a:rPr>
              <a:t>Carlo Gervasoni </a:t>
            </a:r>
            <a:r>
              <a:rPr lang="it-IT" sz="1700" dirty="0">
                <a:latin typeface="Lato" panose="020F0502020204030203" pitchFamily="34" charset="0"/>
                <a:ea typeface="Lato" panose="020F0502020204030203" pitchFamily="34" charset="0"/>
                <a:cs typeface="Lato" panose="020F0502020204030203" pitchFamily="34" charset="0"/>
              </a:rPr>
              <a:t>finisce sotto inchiesta per un giro di scommesse volte a manipolare i risultati dei campionati di Serie B e Lega Pro nell’ambito dell’operazione</a:t>
            </a:r>
            <a:r>
              <a:rPr lang="it-IT" sz="1700" i="1" dirty="0">
                <a:latin typeface="Lato" panose="020F0502020204030203" pitchFamily="34" charset="0"/>
                <a:ea typeface="Lato" panose="020F0502020204030203" pitchFamily="34" charset="0"/>
                <a:cs typeface="Lato" panose="020F0502020204030203" pitchFamily="34" charset="0"/>
              </a:rPr>
              <a:t> ‘LAST BET’</a:t>
            </a:r>
            <a:r>
              <a:rPr lang="it-IT" sz="1700" dirty="0">
                <a:latin typeface="Lato" panose="020F0502020204030203" pitchFamily="34" charset="0"/>
                <a:ea typeface="Lato" panose="020F0502020204030203" pitchFamily="34" charset="0"/>
                <a:cs typeface="Lato" panose="020F0502020204030203" pitchFamily="34" charset="0"/>
              </a:rPr>
              <a:t>.</a:t>
            </a:r>
          </a:p>
          <a:p>
            <a:pPr algn="just"/>
            <a:r>
              <a:rPr lang="it-IT" sz="1700" dirty="0">
                <a:latin typeface="Lato" panose="020F0502020204030203" pitchFamily="34" charset="0"/>
                <a:ea typeface="Lato" panose="020F0502020204030203" pitchFamily="34" charset="0"/>
                <a:cs typeface="Lato" panose="020F0502020204030203" pitchFamily="34" charset="0"/>
              </a:rPr>
              <a:t>Al termine al primo filone di indagini, il 3 agosto 2011 il Procuratore federale, </a:t>
            </a:r>
            <a:r>
              <a:rPr lang="it-IT" sz="1700" b="1" dirty="0">
                <a:latin typeface="Lato" panose="020F0502020204030203" pitchFamily="34" charset="0"/>
                <a:ea typeface="Lato" panose="020F0502020204030203" pitchFamily="34" charset="0"/>
                <a:cs typeface="Lato" panose="020F0502020204030203" pitchFamily="34" charset="0"/>
              </a:rPr>
              <a:t>Stefano Palazzi</a:t>
            </a:r>
            <a:r>
              <a:rPr lang="it-IT" sz="1700" dirty="0">
                <a:latin typeface="Lato" panose="020F0502020204030203" pitchFamily="34" charset="0"/>
                <a:ea typeface="Lato" panose="020F0502020204030203" pitchFamily="34" charset="0"/>
                <a:cs typeface="Lato" panose="020F0502020204030203" pitchFamily="34" charset="0"/>
              </a:rPr>
              <a:t>, per lui chiede </a:t>
            </a:r>
            <a:r>
              <a:rPr lang="it-IT" sz="1700" b="1" dirty="0">
                <a:latin typeface="Lato" panose="020F0502020204030203" pitchFamily="34" charset="0"/>
                <a:ea typeface="Lato" panose="020F0502020204030203" pitchFamily="34" charset="0"/>
                <a:cs typeface="Lato" panose="020F0502020204030203" pitchFamily="34" charset="0"/>
              </a:rPr>
              <a:t>5 anni di squalifica</a:t>
            </a:r>
            <a:r>
              <a:rPr lang="it-IT" sz="1700" dirty="0">
                <a:latin typeface="Lato" panose="020F0502020204030203" pitchFamily="34" charset="0"/>
                <a:ea typeface="Lato" panose="020F0502020204030203" pitchFamily="34" charset="0"/>
                <a:cs typeface="Lato" panose="020F0502020204030203" pitchFamily="34" charset="0"/>
              </a:rPr>
              <a:t>, più preclusione</a:t>
            </a:r>
            <a:r>
              <a:rPr lang="it-IT" sz="1700" b="1" dirty="0">
                <a:latin typeface="Lato" panose="020F0502020204030203" pitchFamily="34" charset="0"/>
                <a:ea typeface="Lato" panose="020F0502020204030203" pitchFamily="34" charset="0"/>
                <a:cs typeface="Lato" panose="020F0502020204030203" pitchFamily="34" charset="0"/>
              </a:rPr>
              <a:t>, più 1 anno in continuazione</a:t>
            </a:r>
            <a:r>
              <a:rPr lang="it-IT" sz="1700" dirty="0">
                <a:latin typeface="Lato" panose="020F0502020204030203" pitchFamily="34" charset="0"/>
                <a:ea typeface="Lato" panose="020F0502020204030203" pitchFamily="34" charset="0"/>
                <a:cs typeface="Lato" panose="020F0502020204030203" pitchFamily="34" charset="0"/>
              </a:rPr>
              <a:t>, sanzione confermata anche dal TNAS.</a:t>
            </a:r>
          </a:p>
          <a:p>
            <a:pPr algn="just"/>
            <a:r>
              <a:rPr lang="it-IT" sz="1700" dirty="0">
                <a:latin typeface="Lato" panose="020F0502020204030203" pitchFamily="34" charset="0"/>
                <a:ea typeface="Lato" panose="020F0502020204030203" pitchFamily="34" charset="0"/>
                <a:cs typeface="Lato" panose="020F0502020204030203" pitchFamily="34" charset="0"/>
              </a:rPr>
              <a:t>La pena viene confermata anche in </a:t>
            </a:r>
            <a:r>
              <a:rPr lang="it-IT" sz="1700" b="1" dirty="0">
                <a:latin typeface="Lato" panose="020F0502020204030203" pitchFamily="34" charset="0"/>
                <a:ea typeface="Lato" panose="020F0502020204030203" pitchFamily="34" charset="0"/>
                <a:cs typeface="Lato" panose="020F0502020204030203" pitchFamily="34" charset="0"/>
              </a:rPr>
              <a:t>secondo grado </a:t>
            </a:r>
            <a:r>
              <a:rPr lang="it-IT" sz="1700" dirty="0">
                <a:latin typeface="Lato" panose="020F0502020204030203" pitchFamily="34" charset="0"/>
                <a:ea typeface="Lato" panose="020F0502020204030203" pitchFamily="34" charset="0"/>
                <a:cs typeface="Lato" panose="020F0502020204030203" pitchFamily="34" charset="0"/>
              </a:rPr>
              <a:t>e al </a:t>
            </a:r>
            <a:r>
              <a:rPr lang="it-IT" sz="1700" b="1" dirty="0">
                <a:latin typeface="Lato" panose="020F0502020204030203" pitchFamily="34" charset="0"/>
                <a:ea typeface="Lato" panose="020F0502020204030203" pitchFamily="34" charset="0"/>
                <a:cs typeface="Lato" panose="020F0502020204030203" pitchFamily="34" charset="0"/>
              </a:rPr>
              <a:t>TNAS</a:t>
            </a:r>
            <a:r>
              <a:rPr lang="it-IT" sz="1700" dirty="0">
                <a:latin typeface="Lato" panose="020F0502020204030203" pitchFamily="34" charset="0"/>
                <a:ea typeface="Lato" panose="020F0502020204030203" pitchFamily="34" charset="0"/>
                <a:cs typeface="Lato" panose="020F0502020204030203" pitchFamily="34" charset="0"/>
              </a:rPr>
              <a:t> il 19 dicembre 2012.</a:t>
            </a:r>
          </a:p>
          <a:p>
            <a:pPr algn="just"/>
            <a:endParaRPr lang="it-IT" sz="1700" dirty="0">
              <a:latin typeface="Lato" panose="020F0502020204030203" pitchFamily="34" charset="0"/>
              <a:ea typeface="Lato" panose="020F0502020204030203" pitchFamily="34" charset="0"/>
              <a:cs typeface="Lato" panose="020F0502020204030203" pitchFamily="34" charset="0"/>
            </a:endParaRPr>
          </a:p>
          <a:p>
            <a:pPr algn="just"/>
            <a:r>
              <a:rPr lang="it-IT" sz="1700" dirty="0">
                <a:latin typeface="Lato" panose="020F0502020204030203" pitchFamily="34" charset="0"/>
                <a:ea typeface="Lato" panose="020F0502020204030203" pitchFamily="34" charset="0"/>
                <a:cs typeface="Lato" panose="020F0502020204030203" pitchFamily="34" charset="0"/>
              </a:rPr>
              <a:t>L'8 maggio 2012 viene deferito per la seconda volta dalla Procura federale della </a:t>
            </a:r>
            <a:r>
              <a:rPr lang="it-IT" sz="1700" b="1" dirty="0">
                <a:latin typeface="Lato" panose="020F0502020204030203" pitchFamily="34" charset="0"/>
                <a:ea typeface="Lato" panose="020F0502020204030203" pitchFamily="34" charset="0"/>
                <a:cs typeface="Lato" panose="020F0502020204030203" pitchFamily="34" charset="0"/>
              </a:rPr>
              <a:t>FIGC</a:t>
            </a:r>
            <a:r>
              <a:rPr lang="it-IT" sz="1700" dirty="0">
                <a:latin typeface="Lato" panose="020F0502020204030203" pitchFamily="34" charset="0"/>
                <a:ea typeface="Lato" panose="020F0502020204030203" pitchFamily="34" charset="0"/>
                <a:cs typeface="Lato" panose="020F0502020204030203" pitchFamily="34" charset="0"/>
              </a:rPr>
              <a:t> --&gt; patteggia ed ottiene una squalifica di </a:t>
            </a:r>
            <a:r>
              <a:rPr lang="it-IT" sz="1700" b="1" dirty="0">
                <a:latin typeface="Lato" panose="020F0502020204030203" pitchFamily="34" charset="0"/>
                <a:ea typeface="Lato" panose="020F0502020204030203" pitchFamily="34" charset="0"/>
                <a:cs typeface="Lato" panose="020F0502020204030203" pitchFamily="34" charset="0"/>
              </a:rPr>
              <a:t>1 anno e 8 mesi </a:t>
            </a:r>
            <a:r>
              <a:rPr lang="it-IT" sz="1700" dirty="0">
                <a:latin typeface="Lato" panose="020F0502020204030203" pitchFamily="34" charset="0"/>
                <a:ea typeface="Lato" panose="020F0502020204030203" pitchFamily="34" charset="0"/>
                <a:cs typeface="Lato" panose="020F0502020204030203" pitchFamily="34" charset="0"/>
              </a:rPr>
              <a:t>che si vanno a sommare ai 5 anni del primo processo.</a:t>
            </a:r>
          </a:p>
          <a:p>
            <a:pPr algn="just"/>
            <a:r>
              <a:rPr lang="it-IT" sz="1700" dirty="0">
                <a:latin typeface="Lato" panose="020F0502020204030203" pitchFamily="34" charset="0"/>
                <a:ea typeface="Lato" panose="020F0502020204030203" pitchFamily="34" charset="0"/>
                <a:cs typeface="Lato" panose="020F0502020204030203" pitchFamily="34" charset="0"/>
              </a:rPr>
              <a:t>Infine, viene deferito e squalificato per ulteriori </a:t>
            </a:r>
            <a:r>
              <a:rPr lang="it-IT" sz="1700" b="1" dirty="0">
                <a:latin typeface="Lato" panose="020F0502020204030203" pitchFamily="34" charset="0"/>
                <a:ea typeface="Lato" panose="020F0502020204030203" pitchFamily="34" charset="0"/>
                <a:cs typeface="Lato" panose="020F0502020204030203" pitchFamily="34" charset="0"/>
              </a:rPr>
              <a:t>6 mesi </a:t>
            </a:r>
            <a:r>
              <a:rPr lang="it-IT" sz="1700" dirty="0">
                <a:latin typeface="Lato" panose="020F0502020204030203" pitchFamily="34" charset="0"/>
                <a:ea typeface="Lato" panose="020F0502020204030203" pitchFamily="34" charset="0"/>
                <a:cs typeface="Lato" panose="020F0502020204030203" pitchFamily="34" charset="0"/>
              </a:rPr>
              <a:t>in relazione ai filoni di indagine di Bari e Cremona (terzo e quarto filone di indagine).</a:t>
            </a:r>
          </a:p>
          <a:p>
            <a:pPr algn="just"/>
            <a:endParaRPr lang="it-IT" dirty="0"/>
          </a:p>
        </p:txBody>
      </p:sp>
      <p:pic>
        <p:nvPicPr>
          <p:cNvPr id="11270" name="Picture 6" descr="Serie A games targeted by illegal betting rings, claims former defender -  Inside World Football">
            <a:extLst>
              <a:ext uri="{FF2B5EF4-FFF2-40B4-BE49-F238E27FC236}">
                <a16:creationId xmlns:a16="http://schemas.microsoft.com/office/drawing/2014/main" id="{D56A180A-B693-E4D3-F1A0-3EB105824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062" y="1772816"/>
            <a:ext cx="249555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52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B8D3D579-7C5F-BC5E-CE02-BC550E6C58E3}"/>
              </a:ext>
            </a:extLst>
          </p:cNvPr>
          <p:cNvSpPr txBox="1"/>
          <p:nvPr/>
        </p:nvSpPr>
        <p:spPr>
          <a:xfrm>
            <a:off x="344812" y="1500274"/>
            <a:ext cx="9945231" cy="1595950"/>
          </a:xfrm>
          <a:prstGeom prst="rect">
            <a:avLst/>
          </a:prstGeom>
          <a:noFill/>
        </p:spPr>
        <p:txBody>
          <a:bodyPr wrap="square">
            <a:spAutoFit/>
          </a:bodyPr>
          <a:lstStyle/>
          <a:p>
            <a:pPr>
              <a:lnSpc>
                <a:spcPct val="115000"/>
              </a:lnSpc>
              <a:spcAft>
                <a:spcPts val="1000"/>
              </a:spcAft>
            </a:pPr>
            <a:r>
              <a:rPr lang="it-IT" sz="1800" b="1" dirty="0">
                <a:effectLst/>
                <a:latin typeface="Arial" panose="020B0604020202020204" pitchFamily="34" charset="0"/>
                <a:ea typeface="Calibri" panose="020F0502020204030204" pitchFamily="34" charset="0"/>
                <a:cs typeface="Arial" panose="020B0604020202020204" pitchFamily="34" charset="0"/>
              </a:rPr>
              <a:t>PRINCIPI DI:														‘AUTO-ORGANIZZAZIONE’</a:t>
            </a:r>
          </a:p>
          <a:p>
            <a:pPr>
              <a:lnSpc>
                <a:spcPct val="115000"/>
              </a:lnSpc>
              <a:spcAft>
                <a:spcPts val="1000"/>
              </a:spcAft>
            </a:pPr>
            <a:r>
              <a:rPr lang="it-IT" sz="1800" b="1" dirty="0">
                <a:effectLst/>
                <a:latin typeface="Arial" panose="020B0604020202020204" pitchFamily="34" charset="0"/>
                <a:ea typeface="Calibri" panose="020F0502020204030204" pitchFamily="34" charset="0"/>
                <a:cs typeface="Arial" panose="020B0604020202020204" pitchFamily="34" charset="0"/>
              </a:rPr>
              <a:t>					‘AUTO-NORMAZIONE</a:t>
            </a:r>
          </a:p>
          <a:p>
            <a:pPr>
              <a:lnSpc>
                <a:spcPct val="115000"/>
              </a:lnSpc>
              <a:spcAft>
                <a:spcPts val="1000"/>
              </a:spcAft>
            </a:pPr>
            <a:r>
              <a:rPr lang="it-IT" sz="1800" b="1" dirty="0">
                <a:effectLst/>
                <a:latin typeface="Arial" panose="020B0604020202020204" pitchFamily="34" charset="0"/>
                <a:ea typeface="Calibri" panose="020F0502020204030204" pitchFamily="34" charset="0"/>
                <a:cs typeface="Arial" panose="020B0604020202020204" pitchFamily="34" charset="0"/>
              </a:rPr>
              <a:t>					‘AUTO-GIURISDIZIONE’</a:t>
            </a:r>
            <a:endParaRPr lang="it-IT" sz="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8199A969-BD19-5C40-5895-C445A37E6BF1}"/>
              </a:ext>
            </a:extLst>
          </p:cNvPr>
          <p:cNvSpPr txBox="1"/>
          <p:nvPr/>
        </p:nvSpPr>
        <p:spPr>
          <a:xfrm>
            <a:off x="316625" y="3314691"/>
            <a:ext cx="8504400" cy="2800767"/>
          </a:xfrm>
          <a:prstGeom prst="rect">
            <a:avLst/>
          </a:prstGeom>
          <a:noFill/>
        </p:spPr>
        <p:txBody>
          <a:bodyPr wrap="square">
            <a:spAutoFit/>
          </a:bodyPr>
          <a:lstStyle/>
          <a:p>
            <a:pPr algn="just"/>
            <a:r>
              <a:rPr lang="it-IT" sz="1600" dirty="0">
                <a:latin typeface="Lato" panose="020F0502020204030203" pitchFamily="34" charset="0"/>
                <a:ea typeface="Lato" panose="020F0502020204030203" pitchFamily="34" charset="0"/>
                <a:cs typeface="Lato" panose="020F0502020204030203" pitchFamily="34" charset="0"/>
              </a:rPr>
              <a:t>Sono possibili altri ordinamenti, rispetto a quello statale, ogni volta che la soggettività è diversa da quella stabilita dall’ordinamento statale, ogni volta che la normazione non è, almeno in parte, di provenienza statale, ma è prodotta da un’altra collettività o comunità, ogni volta che l’organizzazione è distinta, anche non interamente, da quella propriamente statale. </a:t>
            </a:r>
          </a:p>
          <a:p>
            <a:pPr algn="just"/>
            <a:endParaRPr lang="it-IT" sz="1600" b="0" i="0" dirty="0">
              <a:effectLst/>
              <a:latin typeface="Lato" panose="020F0502020204030203" pitchFamily="34" charset="0"/>
              <a:ea typeface="Lato" panose="020F0502020204030203" pitchFamily="34" charset="0"/>
              <a:cs typeface="Lato" panose="020F0502020204030203" pitchFamily="34" charset="0"/>
            </a:endParaRPr>
          </a:p>
          <a:p>
            <a:pPr algn="just"/>
            <a:r>
              <a:rPr lang="it-IT" sz="1600" b="0" i="0" dirty="0">
                <a:effectLst/>
                <a:latin typeface="Lato" panose="020F0502020204030203" pitchFamily="34" charset="0"/>
                <a:ea typeface="Lato" panose="020F0502020204030203" pitchFamily="34" charset="0"/>
                <a:cs typeface="Lato" panose="020F0502020204030203" pitchFamily="34" charset="0"/>
              </a:rPr>
              <a:t>La Corte costituzionale ha rilevato la </a:t>
            </a:r>
            <a:r>
              <a:rPr lang="it-IT" sz="1600" b="0" i="1" dirty="0">
                <a:effectLst/>
                <a:latin typeface="Lato" panose="020F0502020204030203" pitchFamily="34" charset="0"/>
                <a:ea typeface="Lato" panose="020F0502020204030203" pitchFamily="34" charset="0"/>
                <a:cs typeface="Lato" panose="020F0502020204030203" pitchFamily="34" charset="0"/>
              </a:rPr>
              <a:t>“natura, per taluni profili originaria e autonoma, dell'ordinamento sportivo, che di un ordinamento giuridico presenta i tradizionali caratteri di </a:t>
            </a:r>
            <a:r>
              <a:rPr lang="it-IT" sz="1600" b="0" i="1" dirty="0" err="1">
                <a:effectLst/>
                <a:latin typeface="Lato" panose="020F0502020204030203" pitchFamily="34" charset="0"/>
                <a:ea typeface="Lato" panose="020F0502020204030203" pitchFamily="34" charset="0"/>
                <a:cs typeface="Lato" panose="020F0502020204030203" pitchFamily="34" charset="0"/>
              </a:rPr>
              <a:t>plurisoggettività</a:t>
            </a:r>
            <a:r>
              <a:rPr lang="it-IT" sz="1600" b="0" i="1" dirty="0">
                <a:effectLst/>
                <a:latin typeface="Lato" panose="020F0502020204030203" pitchFamily="34" charset="0"/>
                <a:ea typeface="Lato" panose="020F0502020204030203" pitchFamily="34" charset="0"/>
                <a:cs typeface="Lato" panose="020F0502020204030203" pitchFamily="34" charset="0"/>
              </a:rPr>
              <a:t>, organizzazione e normazione propria”,</a:t>
            </a:r>
            <a:r>
              <a:rPr lang="it-IT" sz="1600" b="0" i="0" dirty="0">
                <a:effectLst/>
                <a:latin typeface="Lato" panose="020F0502020204030203" pitchFamily="34" charset="0"/>
                <a:ea typeface="Lato" panose="020F0502020204030203" pitchFamily="34" charset="0"/>
                <a:cs typeface="Lato" panose="020F0502020204030203" pitchFamily="34" charset="0"/>
              </a:rPr>
              <a:t> cosicché </a:t>
            </a:r>
            <a:r>
              <a:rPr lang="it-IT" sz="1600" b="0" i="1" dirty="0">
                <a:effectLst/>
                <a:latin typeface="Lato" panose="020F0502020204030203" pitchFamily="34" charset="0"/>
                <a:ea typeface="Lato" panose="020F0502020204030203" pitchFamily="34" charset="0"/>
                <a:cs typeface="Lato" panose="020F0502020204030203" pitchFamily="34" charset="0"/>
              </a:rPr>
              <a:t>“la regolamentazione statale del sistema sportivo deve … mantenersi nei limiti di quanto risulta necessario al bilanciamento dell'autonomia del suo ordinamento con il rispetto delle altre garanzie costituzionali che possono venire in rilievo”</a:t>
            </a:r>
            <a:r>
              <a:rPr lang="it-IT" sz="1600" b="0" i="0" dirty="0">
                <a:effectLst/>
                <a:latin typeface="Lato" panose="020F0502020204030203" pitchFamily="34" charset="0"/>
                <a:ea typeface="Lato" panose="020F0502020204030203" pitchFamily="34" charset="0"/>
                <a:cs typeface="Lato" panose="020F0502020204030203" pitchFamily="34" charset="0"/>
              </a:rPr>
              <a:t>  (</a:t>
            </a:r>
            <a:r>
              <a:rPr lang="it-IT" sz="1600" b="0" i="0" dirty="0" err="1">
                <a:effectLst/>
                <a:latin typeface="Lato" panose="020F0502020204030203" pitchFamily="34" charset="0"/>
                <a:ea typeface="Lato" panose="020F0502020204030203" pitchFamily="34" charset="0"/>
                <a:cs typeface="Lato" panose="020F0502020204030203" pitchFamily="34" charset="0"/>
              </a:rPr>
              <a:t>sent</a:t>
            </a:r>
            <a:r>
              <a:rPr lang="it-IT" sz="1600" b="0" i="0" dirty="0">
                <a:effectLst/>
                <a:latin typeface="Lato" panose="020F0502020204030203" pitchFamily="34" charset="0"/>
                <a:ea typeface="Lato" panose="020F0502020204030203" pitchFamily="34" charset="0"/>
                <a:cs typeface="Lato" panose="020F0502020204030203" pitchFamily="34" charset="0"/>
              </a:rPr>
              <a:t>. 25 giugno 2019, n. 160).</a:t>
            </a:r>
            <a:endParaRPr lang="it-IT" sz="1600" dirty="0">
              <a:latin typeface="Lato" panose="020F0502020204030203" pitchFamily="34" charset="0"/>
              <a:ea typeface="Lato" panose="020F0502020204030203" pitchFamily="34" charset="0"/>
              <a:cs typeface="Lato" panose="020F0502020204030203" pitchFamily="34" charset="0"/>
            </a:endParaRPr>
          </a:p>
        </p:txBody>
      </p:sp>
      <p:cxnSp>
        <p:nvCxnSpPr>
          <p:cNvPr id="6" name="Connettore 2 5">
            <a:extLst>
              <a:ext uri="{FF2B5EF4-FFF2-40B4-BE49-F238E27FC236}">
                <a16:creationId xmlns:a16="http://schemas.microsoft.com/office/drawing/2014/main" id="{7DFDBBBD-078F-A867-5FB3-24EDC6A0FB0E}"/>
              </a:ext>
            </a:extLst>
          </p:cNvPr>
          <p:cNvCxnSpPr>
            <a:cxnSpLocks/>
          </p:cNvCxnSpPr>
          <p:nvPr/>
        </p:nvCxnSpPr>
        <p:spPr>
          <a:xfrm>
            <a:off x="1979712" y="1718741"/>
            <a:ext cx="2952328" cy="270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a16="http://schemas.microsoft.com/office/drawing/2014/main" id="{09DD91A7-8758-D49A-EB56-8569E3F2E55E}"/>
              </a:ext>
            </a:extLst>
          </p:cNvPr>
          <p:cNvCxnSpPr>
            <a:cxnSpLocks/>
          </p:cNvCxnSpPr>
          <p:nvPr/>
        </p:nvCxnSpPr>
        <p:spPr>
          <a:xfrm>
            <a:off x="1979712" y="1728281"/>
            <a:ext cx="2952328" cy="692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81F98B24-40FD-1D98-624E-DF59AA638C5E}"/>
              </a:ext>
            </a:extLst>
          </p:cNvPr>
          <p:cNvCxnSpPr>
            <a:cxnSpLocks/>
          </p:cNvCxnSpPr>
          <p:nvPr/>
        </p:nvCxnSpPr>
        <p:spPr>
          <a:xfrm>
            <a:off x="1979712" y="1728281"/>
            <a:ext cx="2952328" cy="1124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itolo 1">
            <a:extLst>
              <a:ext uri="{FF2B5EF4-FFF2-40B4-BE49-F238E27FC236}">
                <a16:creationId xmlns:a16="http://schemas.microsoft.com/office/drawing/2014/main" id="{B4EE2EF8-0C18-48A1-8624-BE0833B6C89E}"/>
              </a:ext>
            </a:extLst>
          </p:cNvPr>
          <p:cNvSpPr>
            <a:spLocks noGrp="1"/>
          </p:cNvSpPr>
          <p:nvPr>
            <p:ph type="title"/>
          </p:nvPr>
        </p:nvSpPr>
        <p:spPr>
          <a:xfrm>
            <a:off x="301625" y="74776"/>
            <a:ext cx="8534400" cy="758825"/>
          </a:xfrm>
        </p:spPr>
        <p:txBody>
          <a:bodyPr>
            <a:normAutofit/>
          </a:bodyPr>
          <a:lstStyle/>
          <a:p>
            <a:r>
              <a:rPr lang="it-IT" sz="2400" b="1" u="sng" dirty="0">
                <a:latin typeface="Lato" panose="020F0502020204030203" pitchFamily="34" charset="0"/>
                <a:ea typeface="Lato" panose="020F0502020204030203" pitchFamily="34" charset="0"/>
                <a:cs typeface="Lato" panose="020F0502020204030203" pitchFamily="34" charset="0"/>
              </a:rPr>
              <a:t>L’ORDINAMENTO SPORTIVO E IL DIRITTO SPORTIVO</a:t>
            </a:r>
          </a:p>
        </p:txBody>
      </p:sp>
    </p:spTree>
    <p:extLst>
      <p:ext uri="{BB962C8B-B14F-4D97-AF65-F5344CB8AC3E}">
        <p14:creationId xmlns:p14="http://schemas.microsoft.com/office/powerpoint/2010/main" val="2554711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A9CD31F-2863-A549-41F4-E80A5FD53A77}"/>
              </a:ext>
            </a:extLst>
          </p:cNvPr>
          <p:cNvSpPr>
            <a:spLocks noGrp="1"/>
          </p:cNvSpPr>
          <p:nvPr>
            <p:ph type="title"/>
          </p:nvPr>
        </p:nvSpPr>
        <p:spPr>
          <a:xfrm>
            <a:off x="998240" y="548680"/>
            <a:ext cx="7147520" cy="758825"/>
          </a:xfrm>
        </p:spPr>
        <p:txBody>
          <a:bodyPr>
            <a:normAutofit fontScale="90000"/>
          </a:bodyPr>
          <a:lstStyle/>
          <a:p>
            <a:r>
              <a:rPr lang="it-IT" sz="2600" b="1" u="sng" dirty="0">
                <a:latin typeface="Lato" panose="020F0502020204030203" pitchFamily="34" charset="0"/>
                <a:ea typeface="Lato" panose="020F0502020204030203" pitchFamily="34" charset="0"/>
                <a:cs typeface="Lato" panose="020F0502020204030203" pitchFamily="34" charset="0"/>
              </a:rPr>
              <a:t>LAZIO – GENOA DEL 14 MAGGIO 2011</a:t>
            </a:r>
            <a:br>
              <a:rPr lang="it-IT" sz="3600" u="sng" dirty="0">
                <a:latin typeface="Lato" panose="020F0502020204030203" pitchFamily="34" charset="0"/>
                <a:ea typeface="Lato" panose="020F0502020204030203" pitchFamily="34" charset="0"/>
                <a:cs typeface="Lato" panose="020F0502020204030203" pitchFamily="34" charset="0"/>
              </a:rPr>
            </a:br>
            <a:endParaRPr lang="it-IT" u="sng" dirty="0"/>
          </a:p>
        </p:txBody>
      </p:sp>
      <p:sp>
        <p:nvSpPr>
          <p:cNvPr id="8" name="CasellaDiTesto 7">
            <a:extLst>
              <a:ext uri="{FF2B5EF4-FFF2-40B4-BE49-F238E27FC236}">
                <a16:creationId xmlns:a16="http://schemas.microsoft.com/office/drawing/2014/main" id="{D435B257-368C-B925-0498-EFAC126CBB70}"/>
              </a:ext>
            </a:extLst>
          </p:cNvPr>
          <p:cNvSpPr txBox="1"/>
          <p:nvPr/>
        </p:nvSpPr>
        <p:spPr>
          <a:xfrm>
            <a:off x="214415" y="1556792"/>
            <a:ext cx="8725022" cy="2246769"/>
          </a:xfrm>
          <a:prstGeom prst="rect">
            <a:avLst/>
          </a:prstGeom>
          <a:noFill/>
        </p:spPr>
        <p:txBody>
          <a:bodyPr wrap="square">
            <a:spAutoFit/>
          </a:bodyPr>
          <a:lstStyle/>
          <a:p>
            <a:pPr marL="0" indent="0" algn="just">
              <a:spcBef>
                <a:spcPts val="0"/>
              </a:spcBef>
              <a:buNone/>
            </a:pPr>
            <a:r>
              <a:rPr lang="it-IT" sz="1400" b="1" dirty="0">
                <a:latin typeface="Lato" panose="020F0502020204030203" pitchFamily="34" charset="0"/>
                <a:ea typeface="Lato" panose="020F0502020204030203" pitchFamily="34" charset="0"/>
                <a:cs typeface="Lato" panose="020F0502020204030203" pitchFamily="34" charset="0"/>
              </a:rPr>
              <a:t>Deferiti: </a:t>
            </a:r>
            <a:r>
              <a:rPr lang="it-IT" sz="1400" dirty="0">
                <a:latin typeface="Lato" panose="020F0502020204030203" pitchFamily="34" charset="0"/>
                <a:ea typeface="Lato" panose="020F0502020204030203" pitchFamily="34" charset="0"/>
                <a:cs typeface="Lato" panose="020F0502020204030203" pitchFamily="34" charset="0"/>
              </a:rPr>
              <a:t>Mauri (Lazio), Milanetto (Genoa) oltre ad altri tre tesserati di altri club (Cassano, Gervasoni, Zamperini).</a:t>
            </a:r>
          </a:p>
          <a:p>
            <a:pPr marL="0" indent="0" algn="just">
              <a:spcBef>
                <a:spcPts val="0"/>
              </a:spcBef>
              <a:buNone/>
            </a:pPr>
            <a:r>
              <a:rPr lang="it-IT" sz="1400" dirty="0">
                <a:latin typeface="Lato" panose="020F0502020204030203" pitchFamily="34" charset="0"/>
                <a:ea typeface="Lato" panose="020F0502020204030203" pitchFamily="34" charset="0"/>
                <a:cs typeface="Lato" panose="020F0502020204030203" pitchFamily="34" charset="0"/>
              </a:rPr>
              <a:t>Milanetto prosciolto in primo grado, Mauri sanzionato per omessa denuncia.</a:t>
            </a:r>
          </a:p>
          <a:p>
            <a:pPr marL="0" indent="0" algn="just">
              <a:spcBef>
                <a:spcPts val="0"/>
              </a:spcBef>
              <a:buNone/>
            </a:pPr>
            <a:r>
              <a:rPr lang="it-IT" sz="1400" b="1" u="sng" dirty="0">
                <a:latin typeface="Lato" panose="020F0502020204030203" pitchFamily="34" charset="0"/>
                <a:ea typeface="Lato" panose="020F0502020204030203" pitchFamily="34" charset="0"/>
                <a:cs typeface="Lato" panose="020F0502020204030203" pitchFamily="34" charset="0"/>
              </a:rPr>
              <a:t>TRACCIA UN PROFILO DELL’OMESSA DENUNCIA CHE ANCORA OGGI PUO’ DEFINIRSI CALZANTE</a:t>
            </a:r>
          </a:p>
          <a:p>
            <a:pPr marL="0" indent="0" algn="just">
              <a:spcBef>
                <a:spcPts val="0"/>
              </a:spcBef>
              <a:buNone/>
            </a:pPr>
            <a:endParaRPr lang="it-IT" sz="1400" dirty="0">
              <a:latin typeface="Lato" panose="020F0502020204030203" pitchFamily="34" charset="0"/>
              <a:ea typeface="Lato" panose="020F0502020204030203" pitchFamily="34" charset="0"/>
              <a:cs typeface="Lato" panose="020F0502020204030203" pitchFamily="34" charset="0"/>
            </a:endParaRPr>
          </a:p>
          <a:p>
            <a:pPr marL="0" indent="0" algn="just">
              <a:spcBef>
                <a:spcPts val="0"/>
              </a:spcBef>
              <a:buNone/>
            </a:pPr>
            <a:r>
              <a:rPr lang="it-IT" sz="1400" b="1" dirty="0">
                <a:latin typeface="Lato" panose="020F0502020204030203" pitchFamily="34" charset="0"/>
                <a:ea typeface="Lato" panose="020F0502020204030203" pitchFamily="34" charset="0"/>
                <a:cs typeface="Lato" panose="020F0502020204030203" pitchFamily="34" charset="0"/>
              </a:rPr>
              <a:t>NECESSITA’ DI PERCEZIONE EFFETTIVA DELL’ILLECITO, NON MERO SOSPETTO</a:t>
            </a:r>
            <a:endParaRPr lang="it-IT" sz="1400" dirty="0">
              <a:latin typeface="Lato" panose="020F0502020204030203" pitchFamily="34" charset="0"/>
              <a:ea typeface="Lato" panose="020F0502020204030203" pitchFamily="34" charset="0"/>
              <a:cs typeface="Lato" panose="020F0502020204030203" pitchFamily="34" charset="0"/>
            </a:endParaRPr>
          </a:p>
          <a:p>
            <a:pPr marL="0" indent="0" algn="just">
              <a:spcBef>
                <a:spcPts val="0"/>
              </a:spcBef>
              <a:buNone/>
            </a:pPr>
            <a:r>
              <a:rPr lang="it-IT" sz="1400" i="1" dirty="0">
                <a:latin typeface="Lato" panose="020F0502020204030203" pitchFamily="34" charset="0"/>
                <a:ea typeface="Lato" panose="020F0502020204030203" pitchFamily="34" charset="0"/>
                <a:cs typeface="Lato" panose="020F0502020204030203" pitchFamily="34" charset="0"/>
              </a:rPr>
              <a:t>«In definitiva, affinché possa dirsi integrata la fattispecie dell’omessa denuncia si rende necessaria l’esistenza di una percezione effettiva e reale del compimento di atti illeciti da parte di altri soggetti appartenenti al contesto sportivo di riferimento. Al contrario, dunque, non sarebbe sufficiente ai fini dell’affermazione di responsabilità per la violazione qui considerata un semplice sospetto o un mero presentimento» </a:t>
            </a:r>
            <a:r>
              <a:rPr lang="it-IT" sz="1400" dirty="0">
                <a:latin typeface="Lato" panose="020F0502020204030203" pitchFamily="34" charset="0"/>
                <a:ea typeface="Lato" panose="020F0502020204030203" pitchFamily="34" charset="0"/>
                <a:cs typeface="Lato" panose="020F0502020204030203" pitchFamily="34" charset="0"/>
              </a:rPr>
              <a:t>(CU N. 093/CGF - 2013/2014) .</a:t>
            </a:r>
            <a:r>
              <a:rPr lang="it-IT" sz="1400" i="1" dirty="0">
                <a:latin typeface="Lato" panose="020F0502020204030203" pitchFamily="34" charset="0"/>
                <a:ea typeface="Lato" panose="020F0502020204030203" pitchFamily="34" charset="0"/>
                <a:cs typeface="Lato" panose="020F0502020204030203" pitchFamily="34" charset="0"/>
              </a:rPr>
              <a:t> </a:t>
            </a:r>
            <a:endParaRPr lang="it-IT" sz="1400" dirty="0">
              <a:latin typeface="Lato" panose="020F0502020204030203" pitchFamily="34" charset="0"/>
              <a:ea typeface="Lato" panose="020F0502020204030203" pitchFamily="34" charset="0"/>
              <a:cs typeface="Lato" panose="020F0502020204030203" pitchFamily="34" charset="0"/>
            </a:endParaRPr>
          </a:p>
        </p:txBody>
      </p:sp>
      <p:pic>
        <p:nvPicPr>
          <p:cNvPr id="1026" name="Picture 2" descr="Omar Milanetto, ex Brescia Calcio, risarcito per l'arresto calcioscommesse">
            <a:extLst>
              <a:ext uri="{FF2B5EF4-FFF2-40B4-BE49-F238E27FC236}">
                <a16:creationId xmlns:a16="http://schemas.microsoft.com/office/drawing/2014/main" id="{D9A0BCE7-F612-DD2C-1167-FC10B44380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77" r="30326"/>
          <a:stretch/>
        </p:blipFill>
        <p:spPr bwMode="auto">
          <a:xfrm>
            <a:off x="214415" y="3945163"/>
            <a:ext cx="1566451" cy="2086387"/>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F5AD4957-AFBA-7A92-0961-02F7FAC100EC}"/>
              </a:ext>
            </a:extLst>
          </p:cNvPr>
          <p:cNvSpPr txBox="1"/>
          <p:nvPr/>
        </p:nvSpPr>
        <p:spPr>
          <a:xfrm>
            <a:off x="1771378" y="4175853"/>
            <a:ext cx="2479904" cy="1954381"/>
          </a:xfrm>
          <a:prstGeom prst="rect">
            <a:avLst/>
          </a:prstGeom>
          <a:noFill/>
        </p:spPr>
        <p:txBody>
          <a:bodyPr wrap="square" rtlCol="0">
            <a:spAutoFit/>
          </a:bodyPr>
          <a:lstStyle/>
          <a:p>
            <a:pPr algn="just"/>
            <a:r>
              <a:rPr lang="it-IT" sz="1100" b="1" dirty="0">
                <a:latin typeface="Lato" panose="020F0502020204030203" pitchFamily="34" charset="0"/>
                <a:ea typeface="Lato" panose="020F0502020204030203" pitchFamily="34" charset="0"/>
                <a:cs typeface="Lato" panose="020F0502020204030203" pitchFamily="34" charset="0"/>
              </a:rPr>
              <a:t>Omar Milanetto,</a:t>
            </a:r>
          </a:p>
          <a:p>
            <a:pPr algn="just"/>
            <a:r>
              <a:rPr lang="it-IT" sz="1100" dirty="0">
                <a:latin typeface="Lato" panose="020F0502020204030203" pitchFamily="34" charset="0"/>
                <a:ea typeface="Lato" panose="020F0502020204030203" pitchFamily="34" charset="0"/>
                <a:cs typeface="Lato" panose="020F0502020204030203" pitchFamily="34" charset="0"/>
              </a:rPr>
              <a:t>ex calciatore del Genoa </a:t>
            </a:r>
            <a:r>
              <a:rPr lang="it-IT" sz="1100" b="0" i="0" dirty="0">
                <a:effectLst/>
                <a:latin typeface="Lato" panose="020F0502020204030203" pitchFamily="34" charset="0"/>
                <a:ea typeface="Lato" panose="020F0502020204030203" pitchFamily="34" charset="0"/>
                <a:cs typeface="Lato" panose="020F0502020204030203" pitchFamily="34" charset="0"/>
              </a:rPr>
              <a:t>deferito dal procuratore federale, </a:t>
            </a:r>
            <a:r>
              <a:rPr lang="it-IT" sz="1100" b="0" i="0" u="none" strike="noStrike" dirty="0">
                <a:effectLst/>
                <a:latin typeface="Lato" panose="020F0502020204030203" pitchFamily="34" charset="0"/>
                <a:ea typeface="Lato" panose="020F0502020204030203" pitchFamily="34" charset="0"/>
                <a:cs typeface="Lato" panose="020F0502020204030203" pitchFamily="34" charset="0"/>
              </a:rPr>
              <a:t>Stefano Palazzi,</a:t>
            </a:r>
            <a:r>
              <a:rPr lang="it-IT" sz="1100" b="0" i="0" dirty="0">
                <a:effectLst/>
                <a:latin typeface="Lato" panose="020F0502020204030203" pitchFamily="34" charset="0"/>
                <a:ea typeface="Lato" panose="020F0502020204030203" pitchFamily="34" charset="0"/>
                <a:cs typeface="Lato" panose="020F0502020204030203" pitchFamily="34" charset="0"/>
              </a:rPr>
              <a:t> per illecito sportivo riguardo al </a:t>
            </a:r>
            <a:r>
              <a:rPr lang="it-IT" sz="1100" b="0" i="0" u="none" strike="noStrike" dirty="0">
                <a:effectLst/>
                <a:latin typeface="Lato" panose="020F0502020204030203" pitchFamily="34" charset="0"/>
                <a:ea typeface="Lato" panose="020F0502020204030203" pitchFamily="34" charset="0"/>
                <a:cs typeface="Lato" panose="020F0502020204030203" pitchFamily="34" charset="0"/>
              </a:rPr>
              <a:t>quarto filone dell'inchiesta di Cremona</a:t>
            </a:r>
            <a:r>
              <a:rPr lang="it-IT" sz="1100" b="0" i="0" dirty="0">
                <a:effectLst/>
                <a:latin typeface="Lato" panose="020F0502020204030203" pitchFamily="34" charset="0"/>
                <a:ea typeface="Lato" panose="020F0502020204030203" pitchFamily="34" charset="0"/>
                <a:cs typeface="Lato" panose="020F0502020204030203" pitchFamily="34" charset="0"/>
              </a:rPr>
              <a:t> in relazione alla gara Lazio-Genoa del 14 maggio 2011.</a:t>
            </a:r>
          </a:p>
          <a:p>
            <a:pPr algn="just"/>
            <a:r>
              <a:rPr lang="it-IT" sz="1100" b="0" i="0" dirty="0">
                <a:effectLst/>
                <a:latin typeface="Lato" panose="020F0502020204030203" pitchFamily="34" charset="0"/>
                <a:ea typeface="Lato" panose="020F0502020204030203" pitchFamily="34" charset="0"/>
                <a:cs typeface="Lato" panose="020F0502020204030203" pitchFamily="34" charset="0"/>
              </a:rPr>
              <a:t>La Procura chiedeva una squalifica di 3 anni e 6 mesi. </a:t>
            </a:r>
            <a:r>
              <a:rPr lang="it-IT" sz="1100" b="1" i="0" dirty="0">
                <a:effectLst/>
                <a:latin typeface="Lato" panose="020F0502020204030203" pitchFamily="34" charset="0"/>
                <a:ea typeface="Lato" panose="020F0502020204030203" pitchFamily="34" charset="0"/>
                <a:cs typeface="Lato" panose="020F0502020204030203" pitchFamily="34" charset="0"/>
              </a:rPr>
              <a:t>Il calciatore è stato assolto sia in primo che in secondo grado.</a:t>
            </a:r>
          </a:p>
        </p:txBody>
      </p:sp>
      <p:pic>
        <p:nvPicPr>
          <p:cNvPr id="6" name="Picture 4" descr="Calcioscommesse: la versione di Mauri è poco plausibile - Cremonaoggi">
            <a:extLst>
              <a:ext uri="{FF2B5EF4-FFF2-40B4-BE49-F238E27FC236}">
                <a16:creationId xmlns:a16="http://schemas.microsoft.com/office/drawing/2014/main" id="{9FFBB8D2-1CBB-3CFE-FF62-747876C90D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39" r="19518"/>
          <a:stretch/>
        </p:blipFill>
        <p:spPr bwMode="auto">
          <a:xfrm>
            <a:off x="4326796" y="4175853"/>
            <a:ext cx="2479904" cy="1822412"/>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5EED7A48-66F9-D6BE-2C5F-60EBFEFDFEBD}"/>
              </a:ext>
            </a:extLst>
          </p:cNvPr>
          <p:cNvSpPr txBox="1"/>
          <p:nvPr/>
        </p:nvSpPr>
        <p:spPr>
          <a:xfrm>
            <a:off x="6838642" y="3945162"/>
            <a:ext cx="2100795" cy="2292935"/>
          </a:xfrm>
          <a:prstGeom prst="rect">
            <a:avLst/>
          </a:prstGeom>
          <a:noFill/>
        </p:spPr>
        <p:txBody>
          <a:bodyPr wrap="square" rtlCol="0">
            <a:spAutoFit/>
          </a:bodyPr>
          <a:lstStyle/>
          <a:p>
            <a:r>
              <a:rPr lang="it-IT" sz="1100" b="1" dirty="0">
                <a:latin typeface="Lato" panose="020F0502020204030203" pitchFamily="34" charset="0"/>
                <a:ea typeface="Lato" panose="020F0502020204030203" pitchFamily="34" charset="0"/>
                <a:cs typeface="Lato" panose="020F0502020204030203" pitchFamily="34" charset="0"/>
              </a:rPr>
              <a:t>Stefano Mauri</a:t>
            </a:r>
            <a:r>
              <a:rPr lang="it-IT" sz="1100" dirty="0">
                <a:latin typeface="Lato" panose="020F0502020204030203" pitchFamily="34" charset="0"/>
                <a:ea typeface="Lato" panose="020F0502020204030203" pitchFamily="34" charset="0"/>
                <a:cs typeface="Lato" panose="020F0502020204030203" pitchFamily="34" charset="0"/>
              </a:rPr>
              <a:t>,</a:t>
            </a:r>
          </a:p>
          <a:p>
            <a:pPr algn="just"/>
            <a:r>
              <a:rPr lang="it-IT" sz="1100" dirty="0">
                <a:latin typeface="Lato" panose="020F0502020204030203" pitchFamily="34" charset="0"/>
                <a:ea typeface="Lato" panose="020F0502020204030203" pitchFamily="34" charset="0"/>
                <a:cs typeface="Lato" panose="020F0502020204030203" pitchFamily="34" charset="0"/>
              </a:rPr>
              <a:t>ex calciatore e capitano della Lazio coinvolto nello Scandalo Calcioscommesse del 2011.</a:t>
            </a:r>
          </a:p>
          <a:p>
            <a:pPr algn="just"/>
            <a:r>
              <a:rPr lang="it-IT" sz="1100" dirty="0">
                <a:latin typeface="Lato" panose="020F0502020204030203" pitchFamily="34" charset="0"/>
                <a:ea typeface="Lato" panose="020F0502020204030203" pitchFamily="34" charset="0"/>
                <a:cs typeface="Lato" panose="020F0502020204030203" pitchFamily="34" charset="0"/>
              </a:rPr>
              <a:t>Il 10 gennaio 2014, il TNAS lo condanna a </a:t>
            </a:r>
            <a:r>
              <a:rPr lang="it-IT" sz="1100" b="1" dirty="0">
                <a:latin typeface="Lato" panose="020F0502020204030203" pitchFamily="34" charset="0"/>
                <a:ea typeface="Lato" panose="020F0502020204030203" pitchFamily="34" charset="0"/>
                <a:cs typeface="Lato" panose="020F0502020204030203" pitchFamily="34" charset="0"/>
              </a:rPr>
              <a:t>6 mesi di squalifica </a:t>
            </a:r>
            <a:r>
              <a:rPr lang="it-IT" sz="1100" dirty="0">
                <a:latin typeface="Lato" panose="020F0502020204030203" pitchFamily="34" charset="0"/>
                <a:ea typeface="Lato" panose="020F0502020204030203" pitchFamily="34" charset="0"/>
                <a:cs typeface="Lato" panose="020F0502020204030203" pitchFamily="34" charset="0"/>
              </a:rPr>
              <a:t>per omessa denuncia in relazione alla partita Lazio-Genoa dell’11 maggio 2011.</a:t>
            </a:r>
          </a:p>
          <a:p>
            <a:pPr algn="just"/>
            <a:r>
              <a:rPr lang="it-IT" sz="1100" b="0" i="0" dirty="0">
                <a:effectLst/>
                <a:latin typeface="Lato" panose="020F0502020204030203" pitchFamily="34" charset="0"/>
                <a:ea typeface="Lato" panose="020F0502020204030203" pitchFamily="34" charset="0"/>
                <a:cs typeface="Lato" panose="020F0502020204030203" pitchFamily="34" charset="0"/>
              </a:rPr>
              <a:t>Il giocatore della Lazio era stato deferito, con altri soggetti  tesserati, il 9 luglio 2013 dalla Procura Federale.</a:t>
            </a:r>
            <a:endParaRPr lang="it-IT" sz="11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49844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99CE7-A62F-A26C-BFE2-CE8655952174}"/>
              </a:ext>
            </a:extLst>
          </p:cNvPr>
          <p:cNvSpPr>
            <a:spLocks noGrp="1"/>
          </p:cNvSpPr>
          <p:nvPr>
            <p:ph type="title"/>
          </p:nvPr>
        </p:nvSpPr>
        <p:spPr>
          <a:xfrm>
            <a:off x="301625" y="116632"/>
            <a:ext cx="8534400" cy="758825"/>
          </a:xfrm>
        </p:spPr>
        <p:txBody>
          <a:bodyPr/>
          <a:lstStyle/>
          <a:p>
            <a:r>
              <a:rPr lang="it-IT" sz="2800" b="1" u="sng" dirty="0">
                <a:latin typeface="Lato" panose="020F0502020204030203" pitchFamily="34" charset="0"/>
                <a:ea typeface="Lato" panose="020F0502020204030203" pitchFamily="34" charset="0"/>
                <a:cs typeface="Lato" panose="020F0502020204030203" pitchFamily="34" charset="0"/>
              </a:rPr>
              <a:t>L’INCHIESTA «DIRTY SOCCER» DEL 2015</a:t>
            </a:r>
          </a:p>
        </p:txBody>
      </p:sp>
      <p:sp>
        <p:nvSpPr>
          <p:cNvPr id="5" name="CasellaDiTesto 4">
            <a:extLst>
              <a:ext uri="{FF2B5EF4-FFF2-40B4-BE49-F238E27FC236}">
                <a16:creationId xmlns:a16="http://schemas.microsoft.com/office/drawing/2014/main" id="{05DD0C2A-454D-4090-2B90-5DC36EE0A82B}"/>
              </a:ext>
            </a:extLst>
          </p:cNvPr>
          <p:cNvSpPr txBox="1"/>
          <p:nvPr/>
        </p:nvSpPr>
        <p:spPr>
          <a:xfrm>
            <a:off x="298992" y="1628800"/>
            <a:ext cx="8534400" cy="2800767"/>
          </a:xfrm>
          <a:prstGeom prst="rect">
            <a:avLst/>
          </a:prstGeom>
          <a:noFill/>
        </p:spPr>
        <p:txBody>
          <a:bodyPr wrap="square">
            <a:spAutoFit/>
          </a:bodyPr>
          <a:lstStyle/>
          <a:p>
            <a:pPr algn="just"/>
            <a:r>
              <a:rPr lang="it-IT" sz="1600" dirty="0">
                <a:latin typeface="Lato" panose="020F0502020204030203" pitchFamily="34" charset="0"/>
                <a:ea typeface="Lato" panose="020F0502020204030203" pitchFamily="34" charset="0"/>
                <a:cs typeface="Lato" panose="020F0502020204030203" pitchFamily="34" charset="0"/>
              </a:rPr>
              <a:t>Nel </a:t>
            </a:r>
            <a:r>
              <a:rPr lang="it-IT" sz="1600" b="1" dirty="0">
                <a:latin typeface="Lato" panose="020F0502020204030203" pitchFamily="34" charset="0"/>
                <a:ea typeface="Lato" panose="020F0502020204030203" pitchFamily="34" charset="0"/>
                <a:cs typeface="Lato" panose="020F0502020204030203" pitchFamily="34" charset="0"/>
              </a:rPr>
              <a:t>maggio del 2015</a:t>
            </a:r>
            <a:r>
              <a:rPr lang="it-IT" sz="1600" dirty="0">
                <a:latin typeface="Lato" panose="020F0502020204030203" pitchFamily="34" charset="0"/>
                <a:ea typeface="Lato" panose="020F0502020204030203" pitchFamily="34" charset="0"/>
                <a:cs typeface="Lato" panose="020F0502020204030203" pitchFamily="34" charset="0"/>
              </a:rPr>
              <a:t>, la procura distrettuale di Catanzaro ha condotto l’inchiesta denominata «</a:t>
            </a:r>
            <a:r>
              <a:rPr lang="it-IT" sz="1600" b="1" dirty="0">
                <a:latin typeface="Lato" panose="020F0502020204030203" pitchFamily="34" charset="0"/>
                <a:ea typeface="Lato" panose="020F0502020204030203" pitchFamily="34" charset="0"/>
                <a:cs typeface="Lato" panose="020F0502020204030203" pitchFamily="34" charset="0"/>
              </a:rPr>
              <a:t>Dirty Soccer</a:t>
            </a:r>
            <a:r>
              <a:rPr lang="it-IT" sz="1600" dirty="0">
                <a:latin typeface="Lato" panose="020F0502020204030203" pitchFamily="34" charset="0"/>
                <a:ea typeface="Lato" panose="020F0502020204030203" pitchFamily="34" charset="0"/>
                <a:cs typeface="Lato" panose="020F0502020204030203" pitchFamily="34" charset="0"/>
              </a:rPr>
              <a:t>» </a:t>
            </a:r>
            <a:r>
              <a:rPr lang="it-IT" sz="1600" b="0" i="0" dirty="0">
                <a:solidFill>
                  <a:srgbClr val="202122"/>
                </a:solidFill>
                <a:effectLst/>
                <a:latin typeface="Lato" panose="020F0502020204030203" pitchFamily="34" charset="0"/>
                <a:ea typeface="Lato" panose="020F0502020204030203" pitchFamily="34" charset="0"/>
                <a:cs typeface="Lato" panose="020F0502020204030203" pitchFamily="34" charset="0"/>
              </a:rPr>
              <a:t>che portò all'arresto di </a:t>
            </a:r>
            <a:r>
              <a:rPr lang="it-IT" sz="1600" b="1" i="0" dirty="0">
                <a:solidFill>
                  <a:srgbClr val="202122"/>
                </a:solidFill>
                <a:effectLst/>
                <a:latin typeface="Lato" panose="020F0502020204030203" pitchFamily="34" charset="0"/>
                <a:ea typeface="Lato" panose="020F0502020204030203" pitchFamily="34" charset="0"/>
                <a:cs typeface="Lato" panose="020F0502020204030203" pitchFamily="34" charset="0"/>
              </a:rPr>
              <a:t>50 persone </a:t>
            </a:r>
            <a:r>
              <a:rPr lang="it-IT" sz="1600" b="0" i="0" dirty="0">
                <a:solidFill>
                  <a:srgbClr val="202122"/>
                </a:solidFill>
                <a:effectLst/>
                <a:latin typeface="Lato" panose="020F0502020204030203" pitchFamily="34" charset="0"/>
                <a:ea typeface="Lato" panose="020F0502020204030203" pitchFamily="34" charset="0"/>
                <a:cs typeface="Lato" panose="020F0502020204030203" pitchFamily="34" charset="0"/>
              </a:rPr>
              <a:t>e vide coinvolte società calcistiche di </a:t>
            </a:r>
            <a:r>
              <a:rPr lang="it-IT" sz="1600" b="1" i="0" dirty="0">
                <a:solidFill>
                  <a:srgbClr val="202122"/>
                </a:solidFill>
                <a:effectLst/>
                <a:latin typeface="Lato" panose="020F0502020204030203" pitchFamily="34" charset="0"/>
                <a:ea typeface="Lato" panose="020F0502020204030203" pitchFamily="34" charset="0"/>
                <a:cs typeface="Lato" panose="020F0502020204030203" pitchFamily="34" charset="0"/>
              </a:rPr>
              <a:t>Serie B, Lega Pro, Serie D ed Eccellenza </a:t>
            </a:r>
            <a:r>
              <a:rPr lang="it-IT" sz="1600" b="0" i="0" dirty="0">
                <a:solidFill>
                  <a:srgbClr val="202122"/>
                </a:solidFill>
                <a:effectLst/>
                <a:latin typeface="Lato" panose="020F0502020204030203" pitchFamily="34" charset="0"/>
                <a:ea typeface="Lato" panose="020F0502020204030203" pitchFamily="34" charset="0"/>
                <a:cs typeface="Lato" panose="020F0502020204030203" pitchFamily="34" charset="0"/>
              </a:rPr>
              <a:t>quali presunte responsabili di accomodamenti dei risultati degli incontri che le vedevano protagoniste. </a:t>
            </a:r>
          </a:p>
          <a:p>
            <a:pPr algn="just"/>
            <a:r>
              <a:rPr lang="it-IT" sz="1600" b="0" i="0" dirty="0">
                <a:solidFill>
                  <a:srgbClr val="202122"/>
                </a:solidFill>
                <a:effectLst/>
                <a:latin typeface="Lato" panose="020F0502020204030203" pitchFamily="34" charset="0"/>
                <a:ea typeface="Lato" panose="020F0502020204030203" pitchFamily="34" charset="0"/>
                <a:cs typeface="Lato" panose="020F0502020204030203" pitchFamily="34" charset="0"/>
              </a:rPr>
              <a:t>L'accusa principale nei confronti degli indagati era l’</a:t>
            </a:r>
            <a:r>
              <a:rPr lang="it-IT" sz="1600" b="1" i="0" u="none" strike="noStrike" dirty="0">
                <a:effectLst/>
                <a:latin typeface="Lato" panose="020F0502020204030203" pitchFamily="34" charset="0"/>
                <a:ea typeface="Lato" panose="020F0502020204030203" pitchFamily="34" charset="0"/>
                <a:cs typeface="Lato" panose="020F0502020204030203" pitchFamily="34" charset="0"/>
              </a:rPr>
              <a:t>associazione per delinquere</a:t>
            </a:r>
            <a:r>
              <a:rPr lang="it-IT" sz="1600" b="1" i="0" dirty="0">
                <a:solidFill>
                  <a:srgbClr val="202122"/>
                </a:solidFill>
                <a:effectLst/>
                <a:latin typeface="Lato" panose="020F0502020204030203" pitchFamily="34" charset="0"/>
                <a:ea typeface="Lato" panose="020F0502020204030203" pitchFamily="34" charset="0"/>
                <a:cs typeface="Lato" panose="020F0502020204030203" pitchFamily="34" charset="0"/>
              </a:rPr>
              <a:t> finalizzata alla </a:t>
            </a:r>
            <a:r>
              <a:rPr lang="it-IT" sz="1600" b="1" i="0" u="none" strike="noStrike" dirty="0">
                <a:effectLst/>
                <a:latin typeface="Lato" panose="020F0502020204030203" pitchFamily="34" charset="0"/>
                <a:ea typeface="Lato" panose="020F0502020204030203" pitchFamily="34" charset="0"/>
                <a:cs typeface="Lato" panose="020F0502020204030203" pitchFamily="34" charset="0"/>
              </a:rPr>
              <a:t>truffa</a:t>
            </a:r>
            <a:r>
              <a:rPr lang="it-IT" sz="1600" b="1" i="0" dirty="0">
                <a:solidFill>
                  <a:srgbClr val="202122"/>
                </a:solidFill>
                <a:effectLst/>
                <a:latin typeface="Lato" panose="020F0502020204030203" pitchFamily="34" charset="0"/>
                <a:ea typeface="Lato" panose="020F0502020204030203" pitchFamily="34" charset="0"/>
                <a:cs typeface="Lato" panose="020F0502020204030203" pitchFamily="34" charset="0"/>
              </a:rPr>
              <a:t> e alla frode sportiva</a:t>
            </a:r>
            <a:r>
              <a:rPr lang="it-IT" sz="1600" b="0" i="0" dirty="0">
                <a:solidFill>
                  <a:srgbClr val="202122"/>
                </a:solidFill>
                <a:effectLst/>
                <a:latin typeface="Lato" panose="020F0502020204030203" pitchFamily="34" charset="0"/>
                <a:ea typeface="Lato" panose="020F0502020204030203" pitchFamily="34" charset="0"/>
                <a:cs typeface="Lato" panose="020F0502020204030203" pitchFamily="34" charset="0"/>
              </a:rPr>
              <a:t>.</a:t>
            </a:r>
            <a:endParaRPr lang="it-IT" sz="1600" dirty="0">
              <a:latin typeface="Lato" panose="020F0502020204030203" pitchFamily="34" charset="0"/>
              <a:ea typeface="Lato" panose="020F0502020204030203" pitchFamily="34" charset="0"/>
              <a:cs typeface="Lato" panose="020F0502020204030203" pitchFamily="34" charset="0"/>
            </a:endParaRPr>
          </a:p>
          <a:p>
            <a:pPr algn="just"/>
            <a:r>
              <a:rPr lang="it-IT" sz="1600" dirty="0">
                <a:latin typeface="Lato" panose="020F0502020204030203" pitchFamily="34" charset="0"/>
                <a:ea typeface="Lato" panose="020F0502020204030203" pitchFamily="34" charset="0"/>
                <a:cs typeface="Lato" panose="020F0502020204030203" pitchFamily="34" charset="0"/>
              </a:rPr>
              <a:t>Contestati anche i </a:t>
            </a:r>
            <a:r>
              <a:rPr lang="it-IT" sz="1600" b="1" dirty="0">
                <a:latin typeface="Lato" panose="020F0502020204030203" pitchFamily="34" charset="0"/>
                <a:ea typeface="Lato" panose="020F0502020204030203" pitchFamily="34" charset="0"/>
                <a:cs typeface="Lato" panose="020F0502020204030203" pitchFamily="34" charset="0"/>
              </a:rPr>
              <a:t>reati di estorsione, corruzione </a:t>
            </a:r>
            <a:r>
              <a:rPr lang="it-IT" sz="1600" dirty="0">
                <a:latin typeface="Lato" panose="020F0502020204030203" pitchFamily="34" charset="0"/>
                <a:ea typeface="Lato" panose="020F0502020204030203" pitchFamily="34" charset="0"/>
                <a:cs typeface="Lato" panose="020F0502020204030203" pitchFamily="34" charset="0"/>
              </a:rPr>
              <a:t>e</a:t>
            </a:r>
            <a:r>
              <a:rPr lang="it-IT" sz="1600" b="1" dirty="0">
                <a:latin typeface="Lato" panose="020F0502020204030203" pitchFamily="34" charset="0"/>
                <a:ea typeface="Lato" panose="020F0502020204030203" pitchFamily="34" charset="0"/>
                <a:cs typeface="Lato" panose="020F0502020204030203" pitchFamily="34" charset="0"/>
              </a:rPr>
              <a:t> sequestro di persona</a:t>
            </a:r>
            <a:r>
              <a:rPr lang="it-IT" sz="1600" dirty="0">
                <a:latin typeface="Lato" panose="020F0502020204030203" pitchFamily="34" charset="0"/>
                <a:ea typeface="Lato" panose="020F0502020204030203" pitchFamily="34" charset="0"/>
                <a:cs typeface="Lato" panose="020F0502020204030203" pitchFamily="34" charset="0"/>
              </a:rPr>
              <a:t>.</a:t>
            </a:r>
          </a:p>
          <a:p>
            <a:pPr algn="just"/>
            <a:r>
              <a:rPr lang="it-IT" sz="1600" dirty="0">
                <a:latin typeface="Lato" panose="020F0502020204030203" pitchFamily="34" charset="0"/>
                <a:ea typeface="Lato" panose="020F0502020204030203" pitchFamily="34" charset="0"/>
                <a:cs typeface="Lato" panose="020F0502020204030203" pitchFamily="34" charset="0"/>
              </a:rPr>
              <a:t>Le partite sospette si concentravano, in particolare, su numerose gare delle società sportive del Catania, Savona, Teramo, l’Aquila, Torres e Vigor Lamezia.</a:t>
            </a:r>
          </a:p>
          <a:p>
            <a:pPr algn="just"/>
            <a:endParaRPr lang="it-IT" sz="1600" dirty="0">
              <a:latin typeface="Lato" panose="020F0502020204030203" pitchFamily="34" charset="0"/>
              <a:ea typeface="Lato" panose="020F0502020204030203" pitchFamily="34" charset="0"/>
              <a:cs typeface="Lato" panose="020F0502020204030203" pitchFamily="34" charset="0"/>
            </a:endParaRPr>
          </a:p>
          <a:p>
            <a:pPr algn="just"/>
            <a:endParaRPr lang="it-IT" sz="1600" dirty="0">
              <a:latin typeface="Lato" panose="020F0502020204030203" pitchFamily="34" charset="0"/>
              <a:ea typeface="Lato" panose="020F0502020204030203" pitchFamily="34" charset="0"/>
              <a:cs typeface="Lato" panose="020F0502020204030203" pitchFamily="34" charset="0"/>
            </a:endParaRPr>
          </a:p>
        </p:txBody>
      </p:sp>
      <p:pic>
        <p:nvPicPr>
          <p:cNvPr id="8194" name="Picture 2" descr="Dirty Soccer 3: via alle condanne. Ammende per quasi 800mila euro, e 37  anni di inibizioni. Penalizzate 5 società di Lega Pro e una di serie D">
            <a:extLst>
              <a:ext uri="{FF2B5EF4-FFF2-40B4-BE49-F238E27FC236}">
                <a16:creationId xmlns:a16="http://schemas.microsoft.com/office/drawing/2014/main" id="{9981EF78-8DD4-6500-4A09-E07BA1821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950" y="4077072"/>
            <a:ext cx="3675374" cy="206293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94A12505-57A1-E517-FE92-1E6F6B6FE611}"/>
              </a:ext>
            </a:extLst>
          </p:cNvPr>
          <p:cNvSpPr txBox="1"/>
          <p:nvPr/>
        </p:nvSpPr>
        <p:spPr>
          <a:xfrm>
            <a:off x="301625" y="3912565"/>
            <a:ext cx="4774431" cy="2554545"/>
          </a:xfrm>
          <a:prstGeom prst="rect">
            <a:avLst/>
          </a:prstGeom>
          <a:noFill/>
        </p:spPr>
        <p:txBody>
          <a:bodyPr wrap="square">
            <a:spAutoFit/>
          </a:bodyPr>
          <a:lstStyle/>
          <a:p>
            <a:pPr algn="just"/>
            <a:r>
              <a:rPr lang="it-IT" sz="1600" dirty="0">
                <a:latin typeface="Lato" panose="020F0502020204030203" pitchFamily="34" charset="0"/>
                <a:ea typeface="Lato" panose="020F0502020204030203" pitchFamily="34" charset="0"/>
                <a:cs typeface="Lato" panose="020F0502020204030203" pitchFamily="34" charset="0"/>
              </a:rPr>
              <a:t>Il 10 giugno, anche grazie delle ammissioni fatte da alcuni degli indagati del primo filone di indagine, l'inchiesta si allargava con </a:t>
            </a:r>
            <a:r>
              <a:rPr lang="it-IT" sz="1600" b="1" dirty="0">
                <a:latin typeface="Lato" panose="020F0502020204030203" pitchFamily="34" charset="0"/>
                <a:ea typeface="Lato" panose="020F0502020204030203" pitchFamily="34" charset="0"/>
                <a:cs typeface="Lato" panose="020F0502020204030203" pitchFamily="34" charset="0"/>
              </a:rPr>
              <a:t>17 ordinanze di custodia cautelare </a:t>
            </a:r>
            <a:r>
              <a:rPr lang="it-IT" sz="1600" dirty="0">
                <a:latin typeface="Lato" panose="020F0502020204030203" pitchFamily="34" charset="0"/>
                <a:ea typeface="Lato" panose="020F0502020204030203" pitchFamily="34" charset="0"/>
                <a:cs typeface="Lato" panose="020F0502020204030203" pitchFamily="34" charset="0"/>
              </a:rPr>
              <a:t>(carcere o domiciliari) e </a:t>
            </a:r>
            <a:r>
              <a:rPr lang="it-IT" sz="1600" b="1" dirty="0">
                <a:latin typeface="Lato" panose="020F0502020204030203" pitchFamily="34" charset="0"/>
                <a:ea typeface="Lato" panose="020F0502020204030203" pitchFamily="34" charset="0"/>
                <a:cs typeface="Lato" panose="020F0502020204030203" pitchFamily="34" charset="0"/>
              </a:rPr>
              <a:t>5 nuovi indagati </a:t>
            </a:r>
            <a:r>
              <a:rPr lang="it-IT" sz="1600" dirty="0">
                <a:latin typeface="Lato" panose="020F0502020204030203" pitchFamily="34" charset="0"/>
                <a:ea typeface="Lato" panose="020F0502020204030203" pitchFamily="34" charset="0"/>
                <a:cs typeface="Lato" panose="020F0502020204030203" pitchFamily="34" charset="0"/>
              </a:rPr>
              <a:t>per </a:t>
            </a:r>
            <a:r>
              <a:rPr lang="it-IT" sz="1600" b="1" dirty="0">
                <a:latin typeface="Lato" panose="020F0502020204030203" pitchFamily="34" charset="0"/>
                <a:ea typeface="Lato" panose="020F0502020204030203" pitchFamily="34" charset="0"/>
                <a:cs typeface="Lato" panose="020F0502020204030203" pitchFamily="34" charset="0"/>
              </a:rPr>
              <a:t>frode sportiva</a:t>
            </a:r>
            <a:r>
              <a:rPr lang="it-IT" sz="1600" dirty="0">
                <a:latin typeface="Lato" panose="020F0502020204030203" pitchFamily="34" charset="0"/>
                <a:ea typeface="Lato" panose="020F0502020204030203" pitchFamily="34" charset="0"/>
                <a:cs typeface="Lato" panose="020F0502020204030203" pitchFamily="34" charset="0"/>
              </a:rPr>
              <a:t>: la contestazione era di aver alterato per la cifra di </a:t>
            </a:r>
            <a:r>
              <a:rPr lang="it-IT" sz="1600" b="1" dirty="0">
                <a:latin typeface="Lato" panose="020F0502020204030203" pitchFamily="34" charset="0"/>
                <a:ea typeface="Lato" panose="020F0502020204030203" pitchFamily="34" charset="0"/>
                <a:cs typeface="Lato" panose="020F0502020204030203" pitchFamily="34" charset="0"/>
              </a:rPr>
              <a:t>30.000 euro </a:t>
            </a:r>
            <a:r>
              <a:rPr lang="it-IT" sz="1600" dirty="0">
                <a:latin typeface="Lato" panose="020F0502020204030203" pitchFamily="34" charset="0"/>
                <a:ea typeface="Lato" panose="020F0502020204030203" pitchFamily="34" charset="0"/>
                <a:cs typeface="Lato" panose="020F0502020204030203" pitchFamily="34" charset="0"/>
              </a:rPr>
              <a:t>la partita </a:t>
            </a:r>
            <a:r>
              <a:rPr lang="it-IT" sz="1600" b="1" dirty="0">
                <a:latin typeface="Lato" panose="020F0502020204030203" pitchFamily="34" charset="0"/>
                <a:ea typeface="Lato" panose="020F0502020204030203" pitchFamily="34" charset="0"/>
                <a:cs typeface="Lato" panose="020F0502020204030203" pitchFamily="34" charset="0"/>
              </a:rPr>
              <a:t>Savona-Teramo 0-2 del 2 maggio 2015 </a:t>
            </a:r>
            <a:r>
              <a:rPr lang="it-IT" sz="1600" dirty="0">
                <a:latin typeface="Lato" panose="020F0502020204030203" pitchFamily="34" charset="0"/>
                <a:ea typeface="Lato" panose="020F0502020204030203" pitchFamily="34" charset="0"/>
                <a:cs typeface="Lato" panose="020F0502020204030203" pitchFamily="34" charset="0"/>
              </a:rPr>
              <a:t>consentendo al Teramo di guadagnare la promozione diretta in Serie B con una giornata di anticipo.</a:t>
            </a:r>
          </a:p>
        </p:txBody>
      </p:sp>
    </p:spTree>
    <p:extLst>
      <p:ext uri="{BB962C8B-B14F-4D97-AF65-F5344CB8AC3E}">
        <p14:creationId xmlns:p14="http://schemas.microsoft.com/office/powerpoint/2010/main" val="1947015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EEDFD-7FFD-C213-D585-ABD23234823F}"/>
              </a:ext>
            </a:extLst>
          </p:cNvPr>
          <p:cNvSpPr>
            <a:spLocks noGrp="1"/>
          </p:cNvSpPr>
          <p:nvPr>
            <p:ph type="title"/>
          </p:nvPr>
        </p:nvSpPr>
        <p:spPr>
          <a:xfrm>
            <a:off x="304800" y="123574"/>
            <a:ext cx="8534400" cy="758952"/>
          </a:xfrm>
        </p:spPr>
        <p:txBody>
          <a:bodyPr vert="horz" wrap="square" lIns="91440" tIns="45720" rIns="91440" bIns="45720" numCol="1" anchor="b" anchorCtr="0" compatLnSpc="1">
            <a:prstTxWarp prst="textNoShape">
              <a:avLst/>
            </a:prstTxWarp>
            <a:normAutofit/>
          </a:bodyPr>
          <a:lstStyle/>
          <a:p>
            <a:r>
              <a:rPr lang="it-IT" sz="2800" b="1" u="sng" dirty="0">
                <a:latin typeface="Lato" panose="020F0502020204030203" pitchFamily="34" charset="0"/>
                <a:ea typeface="Lato" panose="020F0502020204030203" pitchFamily="34" charset="0"/>
                <a:cs typeface="Lato" panose="020F0502020204030203" pitchFamily="34" charset="0"/>
              </a:rPr>
              <a:t>IL FILONE ‘I TRENI DEL GOL’ </a:t>
            </a:r>
          </a:p>
        </p:txBody>
      </p:sp>
      <p:sp>
        <p:nvSpPr>
          <p:cNvPr id="5" name="CasellaDiTesto 4">
            <a:extLst>
              <a:ext uri="{FF2B5EF4-FFF2-40B4-BE49-F238E27FC236}">
                <a16:creationId xmlns:a16="http://schemas.microsoft.com/office/drawing/2014/main" id="{68D04B4D-B189-513F-B45B-E255D9AE522B}"/>
              </a:ext>
            </a:extLst>
          </p:cNvPr>
          <p:cNvSpPr txBox="1"/>
          <p:nvPr/>
        </p:nvSpPr>
        <p:spPr bwMode="auto">
          <a:xfrm>
            <a:off x="179512" y="1628800"/>
            <a:ext cx="4160840" cy="4753736"/>
          </a:xfrm>
          <a:prstGeom prst="rect">
            <a:avLst/>
          </a:prstGeom>
          <a:noFill/>
          <a:ln>
            <a:noFill/>
          </a:ln>
        </p:spPr>
        <p:txBody>
          <a:bodyPr vert="horz" wrap="square" lIns="91440" tIns="45720" rIns="91440" bIns="45720" numCol="1" anchor="t" anchorCtr="0" compatLnSpc="1">
            <a:prstTxWarp prst="textNoShape">
              <a:avLst/>
            </a:prstTxWarp>
            <a:normAutofit/>
          </a:bodyPr>
          <a:lstStyle/>
          <a:p>
            <a:pPr algn="just" eaLnBrk="1" hangingPunct="1">
              <a:lnSpc>
                <a:spcPct val="90000"/>
              </a:lnSpc>
              <a:spcBef>
                <a:spcPct val="20000"/>
              </a:spcBef>
              <a:buClr>
                <a:schemeClr val="accent1"/>
              </a:buClr>
              <a:buSzPct val="85000"/>
            </a:pPr>
            <a:r>
              <a:rPr lang="it-IT" sz="1400" dirty="0">
                <a:latin typeface="Lato" panose="020F0502020204030203" pitchFamily="34" charset="0"/>
                <a:ea typeface="Lato" panose="020F0502020204030203" pitchFamily="34" charset="0"/>
                <a:cs typeface="Lato" panose="020F0502020204030203" pitchFamily="34" charset="0"/>
              </a:rPr>
              <a:t>L’inchiesta nasce nell'ambito delle indagini svolte nel caso «Dirty Soccer» riguardante combine di partite di </a:t>
            </a:r>
            <a:r>
              <a:rPr lang="it-IT" sz="1400" b="1" dirty="0">
                <a:latin typeface="Lato" panose="020F0502020204030203" pitchFamily="34" charset="0"/>
                <a:ea typeface="Lato" panose="020F0502020204030203" pitchFamily="34" charset="0"/>
                <a:cs typeface="Lato" panose="020F0502020204030203" pitchFamily="34" charset="0"/>
              </a:rPr>
              <a:t>Lega Pro </a:t>
            </a:r>
            <a:r>
              <a:rPr lang="it-IT" sz="1400" dirty="0">
                <a:latin typeface="Lato" panose="020F0502020204030203" pitchFamily="34" charset="0"/>
                <a:ea typeface="Lato" panose="020F0502020204030203" pitchFamily="34" charset="0"/>
                <a:cs typeface="Lato" panose="020F0502020204030203" pitchFamily="34" charset="0"/>
              </a:rPr>
              <a:t>e </a:t>
            </a:r>
            <a:r>
              <a:rPr lang="it-IT" sz="1400" b="1" dirty="0">
                <a:latin typeface="Lato" panose="020F0502020204030203" pitchFamily="34" charset="0"/>
                <a:ea typeface="Lato" panose="020F0502020204030203" pitchFamily="34" charset="0"/>
                <a:cs typeface="Lato" panose="020F0502020204030203" pitchFamily="34" charset="0"/>
              </a:rPr>
              <a:t>Serie D</a:t>
            </a:r>
            <a:r>
              <a:rPr lang="it-IT" sz="1400" dirty="0">
                <a:latin typeface="Lato" panose="020F0502020204030203" pitchFamily="34" charset="0"/>
                <a:ea typeface="Lato" panose="020F0502020204030203" pitchFamily="34" charset="0"/>
                <a:cs typeface="Lato" panose="020F0502020204030203" pitchFamily="34" charset="0"/>
              </a:rPr>
              <a:t>.</a:t>
            </a:r>
            <a:endParaRPr lang="en-US" sz="1400" dirty="0">
              <a:latin typeface="Lato" panose="020F0502020204030203" pitchFamily="34" charset="0"/>
              <a:ea typeface="Lato" panose="020F0502020204030203" pitchFamily="34" charset="0"/>
              <a:cs typeface="Lato" panose="020F0502020204030203" pitchFamily="34" charset="0"/>
            </a:endParaRPr>
          </a:p>
          <a:p>
            <a:pPr algn="just" eaLnBrk="1" hangingPunct="1">
              <a:lnSpc>
                <a:spcPct val="90000"/>
              </a:lnSpc>
              <a:spcBef>
                <a:spcPct val="20000"/>
              </a:spcBef>
              <a:buClr>
                <a:schemeClr val="accent1"/>
              </a:buClr>
              <a:buSzPct val="85000"/>
            </a:pPr>
            <a:r>
              <a:rPr lang="en-US" sz="1400" dirty="0">
                <a:latin typeface="Lato" panose="020F0502020204030203" pitchFamily="34" charset="0"/>
                <a:ea typeface="Lato" panose="020F0502020204030203" pitchFamily="34" charset="0"/>
                <a:cs typeface="Lato" panose="020F0502020204030203" pitchFamily="34" charset="0"/>
              </a:rPr>
              <a:t>Una </a:t>
            </a:r>
            <a:r>
              <a:rPr lang="en-US" sz="1400" dirty="0" err="1">
                <a:latin typeface="Lato" panose="020F0502020204030203" pitchFamily="34" charset="0"/>
                <a:ea typeface="Lato" panose="020F0502020204030203" pitchFamily="34" charset="0"/>
                <a:cs typeface="Lato" panose="020F0502020204030203" pitchFamily="34" charset="0"/>
              </a:rPr>
              <a:t>serie</a:t>
            </a:r>
            <a:r>
              <a:rPr lang="en-US" sz="1400" dirty="0">
                <a:latin typeface="Lato" panose="020F0502020204030203" pitchFamily="34" charset="0"/>
                <a:ea typeface="Lato" panose="020F0502020204030203" pitchFamily="34" charset="0"/>
                <a:cs typeface="Lato" panose="020F0502020204030203" pitchFamily="34" charset="0"/>
              </a:rPr>
              <a:t> di partite del </a:t>
            </a:r>
            <a:r>
              <a:rPr lang="en-US" sz="1400" dirty="0" err="1">
                <a:latin typeface="Lato" panose="020F0502020204030203" pitchFamily="34" charset="0"/>
                <a:ea typeface="Lato" panose="020F0502020204030203" pitchFamily="34" charset="0"/>
                <a:cs typeface="Lato" panose="020F0502020204030203" pitchFamily="34" charset="0"/>
              </a:rPr>
              <a:t>campionato</a:t>
            </a:r>
            <a:r>
              <a:rPr lang="en-US" sz="1400" dirty="0">
                <a:latin typeface="Lato" panose="020F0502020204030203" pitchFamily="34" charset="0"/>
                <a:ea typeface="Lato" panose="020F0502020204030203" pitchFamily="34" charset="0"/>
                <a:cs typeface="Lato" panose="020F0502020204030203" pitchFamily="34" charset="0"/>
              </a:rPr>
              <a:t> di </a:t>
            </a:r>
            <a:r>
              <a:rPr lang="en-US" sz="1400" b="1" dirty="0">
                <a:latin typeface="Lato" panose="020F0502020204030203" pitchFamily="34" charset="0"/>
                <a:ea typeface="Lato" panose="020F0502020204030203" pitchFamily="34" charset="0"/>
                <a:cs typeface="Lato" panose="020F0502020204030203" pitchFamily="34" charset="0"/>
              </a:rPr>
              <a:t>Serie B </a:t>
            </a:r>
            <a:r>
              <a:rPr lang="en-US" sz="1400" dirty="0" err="1">
                <a:latin typeface="Lato" panose="020F0502020204030203" pitchFamily="34" charset="0"/>
                <a:ea typeface="Lato" panose="020F0502020204030203" pitchFamily="34" charset="0"/>
                <a:cs typeface="Lato" panose="020F0502020204030203" pitchFamily="34" charset="0"/>
              </a:rPr>
              <a:t>della</a:t>
            </a:r>
            <a:r>
              <a:rPr lang="en-US" sz="1400" b="1" dirty="0">
                <a:latin typeface="Lato" panose="020F0502020204030203" pitchFamily="34" charset="0"/>
                <a:ea typeface="Lato" panose="020F0502020204030203" pitchFamily="34" charset="0"/>
                <a:cs typeface="Lato" panose="020F0502020204030203" pitchFamily="34" charset="0"/>
              </a:rPr>
              <a:t> </a:t>
            </a:r>
            <a:r>
              <a:rPr lang="en-US" sz="1400" b="1" dirty="0" err="1">
                <a:latin typeface="Lato" panose="020F0502020204030203" pitchFamily="34" charset="0"/>
                <a:ea typeface="Lato" panose="020F0502020204030203" pitchFamily="34" charset="0"/>
                <a:cs typeface="Lato" panose="020F0502020204030203" pitchFamily="34" charset="0"/>
              </a:rPr>
              <a:t>stagione</a:t>
            </a:r>
            <a:r>
              <a:rPr lang="en-US" sz="1400" b="1" dirty="0">
                <a:latin typeface="Lato" panose="020F0502020204030203" pitchFamily="34" charset="0"/>
                <a:ea typeface="Lato" panose="020F0502020204030203" pitchFamily="34" charset="0"/>
                <a:cs typeface="Lato" panose="020F0502020204030203" pitchFamily="34" charset="0"/>
              </a:rPr>
              <a:t> 2014/15</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sarebbero</a:t>
            </a:r>
            <a:r>
              <a:rPr lang="en-US" sz="1400" dirty="0">
                <a:latin typeface="Lato" panose="020F0502020204030203" pitchFamily="34" charset="0"/>
                <a:ea typeface="Lato" panose="020F0502020204030203" pitchFamily="34" charset="0"/>
                <a:cs typeface="Lato" panose="020F0502020204030203" pitchFamily="34" charset="0"/>
              </a:rPr>
              <a:t> state </a:t>
            </a:r>
            <a:r>
              <a:rPr lang="en-US" sz="1400" dirty="0" err="1">
                <a:latin typeface="Lato" panose="020F0502020204030203" pitchFamily="34" charset="0"/>
                <a:ea typeface="Lato" panose="020F0502020204030203" pitchFamily="34" charset="0"/>
                <a:cs typeface="Lato" panose="020F0502020204030203" pitchFamily="34" charset="0"/>
              </a:rPr>
              <a:t>truccate</a:t>
            </a:r>
            <a:r>
              <a:rPr lang="en-US" sz="1400" dirty="0">
                <a:latin typeface="Lato" panose="020F0502020204030203" pitchFamily="34" charset="0"/>
                <a:ea typeface="Lato" panose="020F0502020204030203" pitchFamily="34" charset="0"/>
                <a:cs typeface="Lato" panose="020F0502020204030203" pitchFamily="34" charset="0"/>
              </a:rPr>
              <a:t>.</a:t>
            </a:r>
          </a:p>
          <a:p>
            <a:pPr algn="just" eaLnBrk="1" hangingPunct="1">
              <a:lnSpc>
                <a:spcPct val="90000"/>
              </a:lnSpc>
              <a:spcBef>
                <a:spcPct val="20000"/>
              </a:spcBef>
              <a:buClr>
                <a:schemeClr val="accent1"/>
              </a:buClr>
              <a:buSzPct val="85000"/>
            </a:pPr>
            <a:r>
              <a:rPr lang="en-US" sz="1400" dirty="0" err="1">
                <a:latin typeface="Lato" panose="020F0502020204030203" pitchFamily="34" charset="0"/>
                <a:ea typeface="Lato" panose="020F0502020204030203" pitchFamily="34" charset="0"/>
                <a:cs typeface="Lato" panose="020F0502020204030203" pitchFamily="34" charset="0"/>
              </a:rPr>
              <a:t>L’accusa</a:t>
            </a:r>
            <a:r>
              <a:rPr lang="en-US" sz="1400" dirty="0">
                <a:latin typeface="Lato" panose="020F0502020204030203" pitchFamily="34" charset="0"/>
                <a:ea typeface="Lato" panose="020F0502020204030203" pitchFamily="34" charset="0"/>
                <a:cs typeface="Lato" panose="020F0502020204030203" pitchFamily="34" charset="0"/>
              </a:rPr>
              <a:t> è di </a:t>
            </a:r>
            <a:r>
              <a:rPr lang="en-US" sz="1400" b="1" dirty="0" err="1">
                <a:latin typeface="Lato" panose="020F0502020204030203" pitchFamily="34" charset="0"/>
                <a:ea typeface="Lato" panose="020F0502020204030203" pitchFamily="34" charset="0"/>
                <a:cs typeface="Lato" panose="020F0502020204030203" pitchFamily="34" charset="0"/>
              </a:rPr>
              <a:t>frode</a:t>
            </a:r>
            <a:r>
              <a:rPr lang="en-US" sz="1400" b="1" dirty="0">
                <a:latin typeface="Lato" panose="020F0502020204030203" pitchFamily="34" charset="0"/>
                <a:ea typeface="Lato" panose="020F0502020204030203" pitchFamily="34" charset="0"/>
                <a:cs typeface="Lato" panose="020F0502020204030203" pitchFamily="34" charset="0"/>
              </a:rPr>
              <a:t> sportiva e </a:t>
            </a:r>
            <a:r>
              <a:rPr lang="en-US" sz="1400" b="1" dirty="0" err="1">
                <a:latin typeface="Lato" panose="020F0502020204030203" pitchFamily="34" charset="0"/>
                <a:ea typeface="Lato" panose="020F0502020204030203" pitchFamily="34" charset="0"/>
                <a:cs typeface="Lato" panose="020F0502020204030203" pitchFamily="34" charset="0"/>
              </a:rPr>
              <a:t>truffa</a:t>
            </a:r>
            <a:r>
              <a:rPr lang="en-US" sz="1400" b="1" dirty="0">
                <a:latin typeface="Lato" panose="020F0502020204030203" pitchFamily="34" charset="0"/>
                <a:ea typeface="Lato" panose="020F0502020204030203" pitchFamily="34" charset="0"/>
                <a:cs typeface="Lato" panose="020F0502020204030203" pitchFamily="34" charset="0"/>
              </a:rPr>
              <a:t> </a:t>
            </a:r>
            <a:r>
              <a:rPr lang="en-US" sz="1400" dirty="0">
                <a:latin typeface="Lato" panose="020F0502020204030203" pitchFamily="34" charset="0"/>
                <a:ea typeface="Lato" panose="020F0502020204030203" pitchFamily="34" charset="0"/>
                <a:cs typeface="Lato" panose="020F0502020204030203" pitchFamily="34" charset="0"/>
              </a:rPr>
              <a:t>per aver </a:t>
            </a:r>
            <a:r>
              <a:rPr lang="en-US" sz="1400" dirty="0" err="1">
                <a:latin typeface="Lato" panose="020F0502020204030203" pitchFamily="34" charset="0"/>
                <a:ea typeface="Lato" panose="020F0502020204030203" pitchFamily="34" charset="0"/>
                <a:cs typeface="Lato" panose="020F0502020204030203" pitchFamily="34" charset="0"/>
              </a:rPr>
              <a:t>indirizzato</a:t>
            </a:r>
            <a:r>
              <a:rPr lang="en-US" sz="1400" dirty="0">
                <a:latin typeface="Lato" panose="020F0502020204030203" pitchFamily="34" charset="0"/>
                <a:ea typeface="Lato" panose="020F0502020204030203" pitchFamily="34" charset="0"/>
                <a:cs typeface="Lato" panose="020F0502020204030203" pitchFamily="34" charset="0"/>
              </a:rPr>
              <a:t>, a </a:t>
            </a:r>
            <a:r>
              <a:rPr lang="en-US" sz="1400" dirty="0" err="1">
                <a:latin typeface="Lato" panose="020F0502020204030203" pitchFamily="34" charset="0"/>
                <a:ea typeface="Lato" panose="020F0502020204030203" pitchFamily="34" charset="0"/>
                <a:cs typeface="Lato" panose="020F0502020204030203" pitchFamily="34" charset="0"/>
              </a:rPr>
              <a:t>fronte</a:t>
            </a:r>
            <a:r>
              <a:rPr lang="en-US" sz="1400" dirty="0">
                <a:latin typeface="Lato" panose="020F0502020204030203" pitchFamily="34" charset="0"/>
                <a:ea typeface="Lato" panose="020F0502020204030203" pitchFamily="34" charset="0"/>
                <a:cs typeface="Lato" panose="020F0502020204030203" pitchFamily="34" charset="0"/>
              </a:rPr>
              <a:t> di un </a:t>
            </a:r>
            <a:r>
              <a:rPr lang="en-US" sz="1400" dirty="0" err="1">
                <a:latin typeface="Lato" panose="020F0502020204030203" pitchFamily="34" charset="0"/>
                <a:ea typeface="Lato" panose="020F0502020204030203" pitchFamily="34" charset="0"/>
                <a:cs typeface="Lato" panose="020F0502020204030203" pitchFamily="34" charset="0"/>
              </a:rPr>
              <a:t>pagamento</a:t>
            </a:r>
            <a:r>
              <a:rPr lang="en-US" sz="1400" dirty="0">
                <a:latin typeface="Lato" panose="020F0502020204030203" pitchFamily="34" charset="0"/>
                <a:ea typeface="Lato" panose="020F0502020204030203" pitchFamily="34" charset="0"/>
                <a:cs typeface="Lato" panose="020F0502020204030203" pitchFamily="34" charset="0"/>
              </a:rPr>
              <a:t> in </a:t>
            </a:r>
            <a:r>
              <a:rPr lang="en-US" sz="1400" dirty="0" err="1">
                <a:latin typeface="Lato" panose="020F0502020204030203" pitchFamily="34" charset="0"/>
                <a:ea typeface="Lato" panose="020F0502020204030203" pitchFamily="34" charset="0"/>
                <a:cs typeface="Lato" panose="020F0502020204030203" pitchFamily="34" charset="0"/>
              </a:rPr>
              <a:t>denaro</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gli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esiti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delle</a:t>
            </a:r>
            <a:r>
              <a:rPr lang="en-US" sz="1400" dirty="0">
                <a:latin typeface="Lato" panose="020F0502020204030203" pitchFamily="34" charset="0"/>
                <a:ea typeface="Lato" panose="020F0502020204030203" pitchFamily="34" charset="0"/>
                <a:cs typeface="Lato" panose="020F0502020204030203" pitchFamily="34" charset="0"/>
              </a:rPr>
              <a:t> partite in </a:t>
            </a:r>
            <a:r>
              <a:rPr lang="en-US" sz="1400" dirty="0" err="1">
                <a:latin typeface="Lato" panose="020F0502020204030203" pitchFamily="34" charset="0"/>
                <a:ea typeface="Lato" panose="020F0502020204030203" pitchFamily="34" charset="0"/>
                <a:cs typeface="Lato" panose="020F0502020204030203" pitchFamily="34" charset="0"/>
              </a:rPr>
              <a:t>favore</a:t>
            </a:r>
            <a:r>
              <a:rPr lang="en-US" sz="1400" dirty="0">
                <a:latin typeface="Lato" panose="020F0502020204030203" pitchFamily="34" charset="0"/>
                <a:ea typeface="Lato" panose="020F0502020204030203" pitchFamily="34" charset="0"/>
                <a:cs typeface="Lato" panose="020F0502020204030203" pitchFamily="34" charset="0"/>
              </a:rPr>
              <a:t> del Catania Calcio del </a:t>
            </a:r>
            <a:r>
              <a:rPr lang="en-US" sz="1400" dirty="0" err="1">
                <a:latin typeface="Lato" panose="020F0502020204030203" pitchFamily="34" charset="0"/>
                <a:ea typeface="Lato" panose="020F0502020204030203" pitchFamily="34" charset="0"/>
                <a:cs typeface="Lato" panose="020F0502020204030203" pitchFamily="34" charset="0"/>
              </a:rPr>
              <a:t>campionato</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italiano</a:t>
            </a:r>
            <a:r>
              <a:rPr lang="en-US" sz="1400" dirty="0">
                <a:latin typeface="Lato" panose="020F0502020204030203" pitchFamily="34" charset="0"/>
                <a:ea typeface="Lato" panose="020F0502020204030203" pitchFamily="34" charset="0"/>
                <a:cs typeface="Lato" panose="020F0502020204030203" pitchFamily="34" charset="0"/>
              </a:rPr>
              <a:t> di </a:t>
            </a:r>
            <a:r>
              <a:rPr lang="en-US" sz="1400" b="1" dirty="0">
                <a:latin typeface="Lato" panose="020F0502020204030203" pitchFamily="34" charset="0"/>
                <a:ea typeface="Lato" panose="020F0502020204030203" pitchFamily="34" charset="0"/>
                <a:cs typeface="Lato" panose="020F0502020204030203" pitchFamily="34" charset="0"/>
              </a:rPr>
              <a:t>Serie B</a:t>
            </a:r>
            <a:r>
              <a:rPr lang="en-US" sz="1400" dirty="0">
                <a:latin typeface="Lato" panose="020F0502020204030203" pitchFamily="34" charset="0"/>
                <a:ea typeface="Lato" panose="020F0502020204030203" pitchFamily="34" charset="0"/>
                <a:cs typeface="Lato" panose="020F0502020204030203" pitchFamily="34" charset="0"/>
              </a:rPr>
              <a:t>, al fine di </a:t>
            </a:r>
            <a:r>
              <a:rPr lang="en-US" sz="1400" dirty="0" err="1">
                <a:latin typeface="Lato" panose="020F0502020204030203" pitchFamily="34" charset="0"/>
                <a:ea typeface="Lato" panose="020F0502020204030203" pitchFamily="34" charset="0"/>
                <a:cs typeface="Lato" panose="020F0502020204030203" pitchFamily="34" charset="0"/>
              </a:rPr>
              <a:t>scongiurare</a:t>
            </a:r>
            <a:r>
              <a:rPr lang="en-US" sz="1400" dirty="0">
                <a:latin typeface="Lato" panose="020F0502020204030203" pitchFamily="34" charset="0"/>
                <a:ea typeface="Lato" panose="020F0502020204030203" pitchFamily="34" charset="0"/>
                <a:cs typeface="Lato" panose="020F0502020204030203" pitchFamily="34" charset="0"/>
              </a:rPr>
              <a:t> la </a:t>
            </a:r>
            <a:r>
              <a:rPr lang="en-US" sz="1400" dirty="0" err="1">
                <a:latin typeface="Lato" panose="020F0502020204030203" pitchFamily="34" charset="0"/>
                <a:ea typeface="Lato" panose="020F0502020204030203" pitchFamily="34" charset="0"/>
                <a:cs typeface="Lato" panose="020F0502020204030203" pitchFamily="34" charset="0"/>
              </a:rPr>
              <a:t>retrocessione</a:t>
            </a:r>
            <a:r>
              <a:rPr lang="en-US" sz="1400" dirty="0">
                <a:latin typeface="Lato" panose="020F0502020204030203" pitchFamily="34" charset="0"/>
                <a:ea typeface="Lato" panose="020F0502020204030203" pitchFamily="34" charset="0"/>
                <a:cs typeface="Lato" panose="020F0502020204030203" pitchFamily="34" charset="0"/>
              </a:rPr>
              <a:t> in </a:t>
            </a:r>
            <a:r>
              <a:rPr lang="en-US" sz="1400" b="1" dirty="0">
                <a:latin typeface="Lato" panose="020F0502020204030203" pitchFamily="34" charset="0"/>
                <a:ea typeface="Lato" panose="020F0502020204030203" pitchFamily="34" charset="0"/>
                <a:cs typeface="Lato" panose="020F0502020204030203" pitchFamily="34" charset="0"/>
              </a:rPr>
              <a:t>Lega Pro </a:t>
            </a:r>
            <a:r>
              <a:rPr lang="en-US" sz="1400" dirty="0" err="1">
                <a:latin typeface="Lato" panose="020F0502020204030203" pitchFamily="34" charset="0"/>
                <a:ea typeface="Lato" panose="020F0502020204030203" pitchFamily="34" charset="0"/>
                <a:cs typeface="Lato" panose="020F0502020204030203" pitchFamily="34" charset="0"/>
              </a:rPr>
              <a:t>della</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compagine</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etnea</a:t>
            </a:r>
            <a:r>
              <a:rPr lang="en-US" sz="1400" dirty="0">
                <a:latin typeface="Lato" panose="020F0502020204030203" pitchFamily="34" charset="0"/>
                <a:ea typeface="Lato" panose="020F0502020204030203" pitchFamily="34" charset="0"/>
                <a:cs typeface="Lato" panose="020F0502020204030203" pitchFamily="34" charset="0"/>
              </a:rPr>
              <a:t>. </a:t>
            </a:r>
          </a:p>
          <a:p>
            <a:pPr algn="just" eaLnBrk="1" hangingPunct="1">
              <a:lnSpc>
                <a:spcPct val="90000"/>
              </a:lnSpc>
              <a:spcBef>
                <a:spcPct val="20000"/>
              </a:spcBef>
              <a:buClr>
                <a:schemeClr val="accent1"/>
              </a:buClr>
              <a:buSzPct val="85000"/>
            </a:pPr>
            <a:r>
              <a:rPr lang="en-US" sz="1400" dirty="0" err="1">
                <a:latin typeface="Lato" panose="020F0502020204030203" pitchFamily="34" charset="0"/>
                <a:ea typeface="Lato" panose="020F0502020204030203" pitchFamily="34" charset="0"/>
                <a:cs typeface="Lato" panose="020F0502020204030203" pitchFamily="34" charset="0"/>
              </a:rPr>
              <a:t>Agli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arresti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domiciliari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sono</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finiti</a:t>
            </a:r>
            <a:r>
              <a:rPr lang="en-US" sz="1400" dirty="0">
                <a:latin typeface="Lato" panose="020F0502020204030203" pitchFamily="34" charset="0"/>
                <a:ea typeface="Lato" panose="020F0502020204030203" pitchFamily="34" charset="0"/>
                <a:cs typeface="Lato" panose="020F0502020204030203" pitchFamily="34" charset="0"/>
              </a:rPr>
              <a:t> il </a:t>
            </a:r>
            <a:r>
              <a:rPr lang="en-US" sz="1400" dirty="0" err="1">
                <a:latin typeface="Lato" panose="020F0502020204030203" pitchFamily="34" charset="0"/>
                <a:ea typeface="Lato" panose="020F0502020204030203" pitchFamily="34" charset="0"/>
                <a:cs typeface="Lato" panose="020F0502020204030203" pitchFamily="34" charset="0"/>
              </a:rPr>
              <a:t>presidente</a:t>
            </a:r>
            <a:r>
              <a:rPr lang="en-US" sz="1400" dirty="0">
                <a:latin typeface="Lato" panose="020F0502020204030203" pitchFamily="34" charset="0"/>
                <a:ea typeface="Lato" panose="020F0502020204030203" pitchFamily="34" charset="0"/>
                <a:cs typeface="Lato" panose="020F0502020204030203" pitchFamily="34" charset="0"/>
              </a:rPr>
              <a:t> del Catania, </a:t>
            </a:r>
            <a:r>
              <a:rPr lang="en-US" sz="1400" b="1" dirty="0">
                <a:latin typeface="Lato" panose="020F0502020204030203" pitchFamily="34" charset="0"/>
                <a:ea typeface="Lato" panose="020F0502020204030203" pitchFamily="34" charset="0"/>
                <a:cs typeface="Lato" panose="020F0502020204030203" pitchFamily="34" charset="0"/>
              </a:rPr>
              <a:t>Antonino </a:t>
            </a:r>
            <a:r>
              <a:rPr lang="en-US" sz="1400" b="1" dirty="0" err="1">
                <a:latin typeface="Lato" panose="020F0502020204030203" pitchFamily="34" charset="0"/>
                <a:ea typeface="Lato" panose="020F0502020204030203" pitchFamily="34" charset="0"/>
                <a:cs typeface="Lato" panose="020F0502020204030203" pitchFamily="34" charset="0"/>
              </a:rPr>
              <a:t>Pulvirenti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l'amministratore</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delegato</a:t>
            </a:r>
            <a:r>
              <a:rPr lang="en-US" sz="1400" dirty="0">
                <a:latin typeface="Lato" panose="020F0502020204030203" pitchFamily="34" charset="0"/>
                <a:ea typeface="Lato" panose="020F0502020204030203" pitchFamily="34" charset="0"/>
                <a:cs typeface="Lato" panose="020F0502020204030203" pitchFamily="34" charset="0"/>
              </a:rPr>
              <a:t> </a:t>
            </a:r>
            <a:r>
              <a:rPr lang="en-US" sz="1400" b="1" dirty="0">
                <a:latin typeface="Lato" panose="020F0502020204030203" pitchFamily="34" charset="0"/>
                <a:ea typeface="Lato" panose="020F0502020204030203" pitchFamily="34" charset="0"/>
                <a:cs typeface="Lato" panose="020F0502020204030203" pitchFamily="34" charset="0"/>
              </a:rPr>
              <a:t>Pablo </a:t>
            </a:r>
            <a:r>
              <a:rPr lang="en-US" sz="1400" b="1" dirty="0" err="1">
                <a:latin typeface="Lato" panose="020F0502020204030203" pitchFamily="34" charset="0"/>
                <a:ea typeface="Lato" panose="020F0502020204030203" pitchFamily="34" charset="0"/>
                <a:cs typeface="Lato" panose="020F0502020204030203" pitchFamily="34" charset="0"/>
              </a:rPr>
              <a:t>Cosentino</a:t>
            </a:r>
            <a:r>
              <a:rPr lang="en-US" sz="1400" dirty="0">
                <a:latin typeface="Lato" panose="020F0502020204030203" pitchFamily="34" charset="0"/>
                <a:ea typeface="Lato" panose="020F0502020204030203" pitchFamily="34" charset="0"/>
                <a:cs typeface="Lato" panose="020F0502020204030203" pitchFamily="34" charset="0"/>
              </a:rPr>
              <a:t>, il </a:t>
            </a:r>
            <a:r>
              <a:rPr lang="en-US" sz="1400" dirty="0" err="1">
                <a:latin typeface="Lato" panose="020F0502020204030203" pitchFamily="34" charset="0"/>
                <a:ea typeface="Lato" panose="020F0502020204030203" pitchFamily="34" charset="0"/>
                <a:cs typeface="Lato" panose="020F0502020204030203" pitchFamily="34" charset="0"/>
              </a:rPr>
              <a:t>direttore</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generale</a:t>
            </a:r>
            <a:r>
              <a:rPr lang="en-US" sz="1400" dirty="0">
                <a:latin typeface="Lato" panose="020F0502020204030203" pitchFamily="34" charset="0"/>
                <a:ea typeface="Lato" panose="020F0502020204030203" pitchFamily="34" charset="0"/>
                <a:cs typeface="Lato" panose="020F0502020204030203" pitchFamily="34" charset="0"/>
              </a:rPr>
              <a:t> </a:t>
            </a:r>
            <a:r>
              <a:rPr lang="en-US" sz="1400" b="1" dirty="0">
                <a:latin typeface="Lato" panose="020F0502020204030203" pitchFamily="34" charset="0"/>
                <a:ea typeface="Lato" panose="020F0502020204030203" pitchFamily="34" charset="0"/>
                <a:cs typeface="Lato" panose="020F0502020204030203" pitchFamily="34" charset="0"/>
              </a:rPr>
              <a:t>Daniele </a:t>
            </a:r>
            <a:r>
              <a:rPr lang="en-US" sz="1400" b="1" dirty="0" err="1">
                <a:latin typeface="Lato" panose="020F0502020204030203" pitchFamily="34" charset="0"/>
                <a:ea typeface="Lato" panose="020F0502020204030203" pitchFamily="34" charset="0"/>
                <a:cs typeface="Lato" panose="020F0502020204030203" pitchFamily="34" charset="0"/>
              </a:rPr>
              <a:t>Delli</a:t>
            </a:r>
            <a:r>
              <a:rPr lang="en-US" sz="1400" b="1" dirty="0">
                <a:latin typeface="Lato" panose="020F0502020204030203" pitchFamily="34" charset="0"/>
                <a:ea typeface="Lato" panose="020F0502020204030203" pitchFamily="34" charset="0"/>
                <a:cs typeface="Lato" panose="020F0502020204030203" pitchFamily="34" charset="0"/>
              </a:rPr>
              <a:t> Carri</a:t>
            </a:r>
            <a:r>
              <a:rPr lang="en-US" sz="1400" dirty="0">
                <a:latin typeface="Lato" panose="020F0502020204030203" pitchFamily="34" charset="0"/>
                <a:ea typeface="Lato" panose="020F0502020204030203" pitchFamily="34" charset="0"/>
                <a:cs typeface="Lato" panose="020F0502020204030203" pitchFamily="34" charset="0"/>
              </a:rPr>
              <a:t>.</a:t>
            </a:r>
          </a:p>
          <a:p>
            <a:pPr algn="just" eaLnBrk="1" hangingPunct="1">
              <a:lnSpc>
                <a:spcPct val="90000"/>
              </a:lnSpc>
              <a:spcBef>
                <a:spcPct val="20000"/>
              </a:spcBef>
              <a:buClr>
                <a:schemeClr val="accent1"/>
              </a:buClr>
              <a:buSzPct val="85000"/>
            </a:pPr>
            <a:r>
              <a:rPr lang="en-US" sz="1400" dirty="0" err="1">
                <a:latin typeface="Lato" panose="020F0502020204030203" pitchFamily="34" charset="0"/>
                <a:ea typeface="Lato" panose="020F0502020204030203" pitchFamily="34" charset="0"/>
                <a:cs typeface="Lato" panose="020F0502020204030203" pitchFamily="34" charset="0"/>
              </a:rPr>
              <a:t>Dalle</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intercettazioni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effettuate</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treni</a:t>
            </a:r>
            <a:r>
              <a:rPr lang="en-US" sz="1400" dirty="0">
                <a:latin typeface="Lato" panose="020F0502020204030203" pitchFamily="34" charset="0"/>
                <a:ea typeface="Lato" panose="020F0502020204030203" pitchFamily="34" charset="0"/>
                <a:cs typeface="Lato" panose="020F0502020204030203" pitchFamily="34" charset="0"/>
              </a:rPr>
              <a:t> in </a:t>
            </a:r>
            <a:r>
              <a:rPr lang="en-US" sz="1400" dirty="0" err="1">
                <a:latin typeface="Lato" panose="020F0502020204030203" pitchFamily="34" charset="0"/>
                <a:ea typeface="Lato" panose="020F0502020204030203" pitchFamily="34" charset="0"/>
                <a:cs typeface="Lato" panose="020F0502020204030203" pitchFamily="34" charset="0"/>
              </a:rPr>
              <a:t>arrivo</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erano</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giocatori</a:t>
            </a:r>
            <a:r>
              <a:rPr lang="en-US" sz="1400" dirty="0">
                <a:latin typeface="Lato" panose="020F0502020204030203" pitchFamily="34" charset="0"/>
                <a:ea typeface="Lato" panose="020F0502020204030203" pitchFamily="34" charset="0"/>
                <a:cs typeface="Lato" panose="020F0502020204030203" pitchFamily="34" charset="0"/>
              </a:rPr>
              <a:t> da </a:t>
            </a:r>
            <a:r>
              <a:rPr lang="en-US" sz="1400" dirty="0" err="1">
                <a:latin typeface="Lato" panose="020F0502020204030203" pitchFamily="34" charset="0"/>
                <a:ea typeface="Lato" panose="020F0502020204030203" pitchFamily="34" charset="0"/>
                <a:cs typeface="Lato" panose="020F0502020204030203" pitchFamily="34" charset="0"/>
              </a:rPr>
              <a:t>avvicinare</a:t>
            </a:r>
            <a:r>
              <a:rPr lang="en-US" sz="1400" dirty="0">
                <a:latin typeface="Lato" panose="020F0502020204030203" pitchFamily="34" charset="0"/>
                <a:ea typeface="Lato" panose="020F0502020204030203" pitchFamily="34" charset="0"/>
                <a:cs typeface="Lato" panose="020F0502020204030203" pitchFamily="34" charset="0"/>
              </a:rPr>
              <a:t> e </a:t>
            </a:r>
            <a:r>
              <a:rPr lang="en-US" sz="1400" dirty="0" err="1">
                <a:latin typeface="Lato" panose="020F0502020204030203" pitchFamily="34" charset="0"/>
                <a:ea typeface="Lato" panose="020F0502020204030203" pitchFamily="34" charset="0"/>
                <a:cs typeface="Lato" panose="020F0502020204030203" pitchFamily="34" charset="0"/>
              </a:rPr>
              <a:t>gli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orari</a:t>
            </a:r>
            <a:r>
              <a:rPr lang="en-US" sz="1400" dirty="0">
                <a:latin typeface="Lato" panose="020F0502020204030203" pitchFamily="34" charset="0"/>
                <a:ea typeface="Lato" panose="020F0502020204030203" pitchFamily="34" charset="0"/>
                <a:cs typeface="Lato" panose="020F0502020204030203" pitchFamily="34" charset="0"/>
              </a:rPr>
              <a:t> di </a:t>
            </a:r>
            <a:r>
              <a:rPr lang="en-US" sz="1400" dirty="0" err="1">
                <a:latin typeface="Lato" panose="020F0502020204030203" pitchFamily="34" charset="0"/>
                <a:ea typeface="Lato" panose="020F0502020204030203" pitchFamily="34" charset="0"/>
                <a:cs typeface="Lato" panose="020F0502020204030203" pitchFamily="34" charset="0"/>
              </a:rPr>
              <a:t>arrivo</a:t>
            </a:r>
            <a:r>
              <a:rPr lang="en-US" sz="1400" dirty="0">
                <a:latin typeface="Lato" panose="020F0502020204030203" pitchFamily="34" charset="0"/>
                <a:ea typeface="Lato" panose="020F0502020204030203" pitchFamily="34" charset="0"/>
                <a:cs typeface="Lato" panose="020F0502020204030203" pitchFamily="34" charset="0"/>
              </a:rPr>
              <a:t> le </a:t>
            </a:r>
            <a:r>
              <a:rPr lang="en-US" sz="1400" dirty="0" err="1">
                <a:latin typeface="Lato" panose="020F0502020204030203" pitchFamily="34" charset="0"/>
                <a:ea typeface="Lato" panose="020F0502020204030203" pitchFamily="34" charset="0"/>
                <a:cs typeface="Lato" panose="020F0502020204030203" pitchFamily="34" charset="0"/>
              </a:rPr>
              <a:t>maglie</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che</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giocatori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avrebbero</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indossato</a:t>
            </a:r>
            <a:r>
              <a:rPr lang="en-US" sz="1400" dirty="0">
                <a:latin typeface="Lato" panose="020F0502020204030203" pitchFamily="34" charset="0"/>
                <a:ea typeface="Lato" panose="020F0502020204030203" pitchFamily="34" charset="0"/>
                <a:cs typeface="Lato" panose="020F0502020204030203" pitchFamily="34" charset="0"/>
              </a:rPr>
              <a:t> in campo.</a:t>
            </a:r>
          </a:p>
          <a:p>
            <a:pPr algn="just" eaLnBrk="1" hangingPunct="1">
              <a:lnSpc>
                <a:spcPct val="90000"/>
              </a:lnSpc>
              <a:spcBef>
                <a:spcPct val="20000"/>
              </a:spcBef>
              <a:buClr>
                <a:schemeClr val="accent1"/>
              </a:buClr>
              <a:buSzPct val="85000"/>
            </a:pPr>
            <a:r>
              <a:rPr lang="en-US" sz="1400" dirty="0">
                <a:latin typeface="Lato" panose="020F0502020204030203" pitchFamily="34" charset="0"/>
                <a:ea typeface="Lato" panose="020F0502020204030203" pitchFamily="34" charset="0"/>
                <a:cs typeface="Lato" panose="020F0502020204030203" pitchFamily="34" charset="0"/>
              </a:rPr>
              <a:t>Il </a:t>
            </a:r>
            <a:r>
              <a:rPr lang="en-US" sz="1400" dirty="0" err="1">
                <a:latin typeface="Lato" panose="020F0502020204030203" pitchFamily="34" charset="0"/>
                <a:ea typeface="Lato" panose="020F0502020204030203" pitchFamily="34" charset="0"/>
                <a:cs typeface="Lato" panose="020F0502020204030203" pitchFamily="34" charset="0"/>
              </a:rPr>
              <a:t>procedimento</a:t>
            </a:r>
            <a:r>
              <a:rPr lang="en-US" sz="1400" dirty="0">
                <a:latin typeface="Lato" panose="020F0502020204030203" pitchFamily="34" charset="0"/>
                <a:ea typeface="Lato" panose="020F0502020204030203" pitchFamily="34" charset="0"/>
                <a:cs typeface="Lato" panose="020F0502020204030203" pitchFamily="34" charset="0"/>
              </a:rPr>
              <a:t> sportivo </a:t>
            </a:r>
            <a:r>
              <a:rPr lang="en-US" sz="1400" dirty="0" err="1">
                <a:latin typeface="Lato" panose="020F0502020204030203" pitchFamily="34" charset="0"/>
                <a:ea typeface="Lato" panose="020F0502020204030203" pitchFamily="34" charset="0"/>
                <a:cs typeface="Lato" panose="020F0502020204030203" pitchFamily="34" charset="0"/>
              </a:rPr>
              <a:t>si</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chiude</a:t>
            </a:r>
            <a:r>
              <a:rPr lang="en-US" sz="1400" dirty="0">
                <a:latin typeface="Lato" panose="020F0502020204030203" pitchFamily="34" charset="0"/>
                <a:ea typeface="Lato" panose="020F0502020204030203" pitchFamily="34" charset="0"/>
                <a:cs typeface="Lato" panose="020F0502020204030203" pitchFamily="34" charset="0"/>
              </a:rPr>
              <a:t> con il </a:t>
            </a:r>
            <a:r>
              <a:rPr lang="en-US" sz="1400" dirty="0" err="1">
                <a:latin typeface="Lato" panose="020F0502020204030203" pitchFamily="34" charset="0"/>
                <a:ea typeface="Lato" panose="020F0502020204030203" pitchFamily="34" charset="0"/>
                <a:cs typeface="Lato" panose="020F0502020204030203" pitchFamily="34" charset="0"/>
              </a:rPr>
              <a:t>ripescaggio</a:t>
            </a:r>
            <a:r>
              <a:rPr lang="en-US" sz="1400" dirty="0">
                <a:latin typeface="Lato" panose="020F0502020204030203" pitchFamily="34" charset="0"/>
                <a:ea typeface="Lato" panose="020F0502020204030203" pitchFamily="34" charset="0"/>
                <a:cs typeface="Lato" panose="020F0502020204030203" pitchFamily="34" charset="0"/>
              </a:rPr>
              <a:t> in Serie B di </a:t>
            </a:r>
            <a:r>
              <a:rPr lang="en-US" sz="1400" b="1" dirty="0">
                <a:latin typeface="Lato" panose="020F0502020204030203" pitchFamily="34" charset="0"/>
                <a:ea typeface="Lato" panose="020F0502020204030203" pitchFamily="34" charset="0"/>
                <a:cs typeface="Lato" panose="020F0502020204030203" pitchFamily="34" charset="0"/>
              </a:rPr>
              <a:t>Ascoli</a:t>
            </a:r>
            <a:r>
              <a:rPr lang="en-US" sz="1400" dirty="0">
                <a:latin typeface="Lato" panose="020F0502020204030203" pitchFamily="34" charset="0"/>
                <a:ea typeface="Lato" panose="020F0502020204030203" pitchFamily="34" charset="0"/>
                <a:cs typeface="Lato" panose="020F0502020204030203" pitchFamily="34" charset="0"/>
              </a:rPr>
              <a:t> e </a:t>
            </a:r>
            <a:r>
              <a:rPr lang="en-US" sz="1400" b="1" dirty="0">
                <a:latin typeface="Lato" panose="020F0502020204030203" pitchFamily="34" charset="0"/>
                <a:ea typeface="Lato" panose="020F0502020204030203" pitchFamily="34" charset="0"/>
                <a:cs typeface="Lato" panose="020F0502020204030203" pitchFamily="34" charset="0"/>
              </a:rPr>
              <a:t>Virtus </a:t>
            </a:r>
            <a:r>
              <a:rPr lang="en-US" sz="1400" b="1" dirty="0" err="1">
                <a:latin typeface="Lato" panose="020F0502020204030203" pitchFamily="34" charset="0"/>
                <a:ea typeface="Lato" panose="020F0502020204030203" pitchFamily="34" charset="0"/>
                <a:cs typeface="Lato" panose="020F0502020204030203" pitchFamily="34" charset="0"/>
              </a:rPr>
              <a:t>Entella</a:t>
            </a:r>
            <a:r>
              <a:rPr lang="en-US" sz="1400" b="1" dirty="0">
                <a:latin typeface="Lato" panose="020F0502020204030203" pitchFamily="34" charset="0"/>
                <a:ea typeface="Lato" panose="020F0502020204030203" pitchFamily="34" charset="0"/>
                <a:cs typeface="Lato" panose="020F0502020204030203" pitchFamily="34" charset="0"/>
              </a:rPr>
              <a:t> </a:t>
            </a:r>
            <a:r>
              <a:rPr lang="en-US" sz="1400" dirty="0">
                <a:latin typeface="Lato" panose="020F0502020204030203" pitchFamily="34" charset="0"/>
                <a:ea typeface="Lato" panose="020F0502020204030203" pitchFamily="34" charset="0"/>
                <a:cs typeface="Lato" panose="020F0502020204030203" pitchFamily="34" charset="0"/>
              </a:rPr>
              <a:t>al </a:t>
            </a:r>
            <a:r>
              <a:rPr lang="en-US" sz="1400" dirty="0" err="1">
                <a:latin typeface="Lato" panose="020F0502020204030203" pitchFamily="34" charset="0"/>
                <a:ea typeface="Lato" panose="020F0502020204030203" pitchFamily="34" charset="0"/>
                <a:cs typeface="Lato" panose="020F0502020204030203" pitchFamily="34" charset="0"/>
              </a:rPr>
              <a:t>posto</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delle</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società</a:t>
            </a:r>
            <a:r>
              <a:rPr lang="en-US" sz="1400" dirty="0">
                <a:latin typeface="Lato" panose="020F0502020204030203" pitchFamily="34" charset="0"/>
                <a:ea typeface="Lato" panose="020F0502020204030203" pitchFamily="34" charset="0"/>
                <a:cs typeface="Lato" panose="020F0502020204030203" pitchFamily="34" charset="0"/>
              </a:rPr>
              <a:t> </a:t>
            </a:r>
            <a:r>
              <a:rPr lang="en-US" sz="1400" dirty="0" err="1">
                <a:latin typeface="Lato" panose="020F0502020204030203" pitchFamily="34" charset="0"/>
                <a:ea typeface="Lato" panose="020F0502020204030203" pitchFamily="34" charset="0"/>
                <a:cs typeface="Lato" panose="020F0502020204030203" pitchFamily="34" charset="0"/>
              </a:rPr>
              <a:t>penalizzate</a:t>
            </a:r>
            <a:r>
              <a:rPr lang="en-US" sz="1400" dirty="0">
                <a:latin typeface="Lato" panose="020F0502020204030203" pitchFamily="34" charset="0"/>
                <a:ea typeface="Lato" panose="020F0502020204030203" pitchFamily="34" charset="0"/>
                <a:cs typeface="Lato" panose="020F0502020204030203" pitchFamily="34" charset="0"/>
              </a:rPr>
              <a:t> </a:t>
            </a:r>
            <a:r>
              <a:rPr lang="en-US" sz="1400" b="1" dirty="0">
                <a:latin typeface="Lato" panose="020F0502020204030203" pitchFamily="34" charset="0"/>
                <a:ea typeface="Lato" panose="020F0502020204030203" pitchFamily="34" charset="0"/>
                <a:cs typeface="Lato" panose="020F0502020204030203" pitchFamily="34" charset="0"/>
              </a:rPr>
              <a:t>Catania</a:t>
            </a:r>
            <a:r>
              <a:rPr lang="en-US" sz="1400" dirty="0">
                <a:latin typeface="Lato" panose="020F0502020204030203" pitchFamily="34" charset="0"/>
                <a:ea typeface="Lato" panose="020F0502020204030203" pitchFamily="34" charset="0"/>
                <a:cs typeface="Lato" panose="020F0502020204030203" pitchFamily="34" charset="0"/>
              </a:rPr>
              <a:t> e </a:t>
            </a:r>
            <a:r>
              <a:rPr lang="en-US" sz="1400" b="1" dirty="0">
                <a:latin typeface="Lato" panose="020F0502020204030203" pitchFamily="34" charset="0"/>
                <a:ea typeface="Lato" panose="020F0502020204030203" pitchFamily="34" charset="0"/>
                <a:cs typeface="Lato" panose="020F0502020204030203" pitchFamily="34" charset="0"/>
              </a:rPr>
              <a:t>Teramo</a:t>
            </a:r>
            <a:r>
              <a:rPr lang="en-US" sz="1400" dirty="0">
                <a:latin typeface="Lato" panose="020F0502020204030203" pitchFamily="34" charset="0"/>
                <a:ea typeface="Lato" panose="020F0502020204030203" pitchFamily="34" charset="0"/>
                <a:cs typeface="Lato" panose="020F0502020204030203" pitchFamily="34" charset="0"/>
              </a:rPr>
              <a:t>.</a:t>
            </a:r>
          </a:p>
          <a:p>
            <a:pPr marL="273050" indent="-273050" eaLnBrk="1" hangingPunct="1">
              <a:lnSpc>
                <a:spcPct val="90000"/>
              </a:lnSpc>
              <a:spcBef>
                <a:spcPct val="20000"/>
              </a:spcBef>
              <a:buClr>
                <a:schemeClr val="accent1"/>
              </a:buClr>
              <a:buSzPct val="85000"/>
              <a:buFont typeface="Wingdings 2" panose="05020102010507070707" pitchFamily="18" charset="2"/>
              <a:buChar char=""/>
            </a:pPr>
            <a:endParaRPr lang="en-US" sz="1400" dirty="0">
              <a:latin typeface="Lato" panose="020F0502020204030203" pitchFamily="34" charset="0"/>
              <a:ea typeface="Lato" panose="020F0502020204030203" pitchFamily="34" charset="0"/>
              <a:cs typeface="Lato" panose="020F0502020204030203" pitchFamily="34" charset="0"/>
            </a:endParaRPr>
          </a:p>
        </p:txBody>
      </p:sp>
      <p:pic>
        <p:nvPicPr>
          <p:cNvPr id="14340" name="Picture 4" descr="Sei anni fa lo scandalo de &quot;i treni del gol&quot; | Catania Mood">
            <a:extLst>
              <a:ext uri="{FF2B5EF4-FFF2-40B4-BE49-F238E27FC236}">
                <a16:creationId xmlns:a16="http://schemas.microsoft.com/office/drawing/2014/main" id="{4FDB5A4B-3C49-10C6-4976-1E78B4601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650" y="1715847"/>
            <a:ext cx="4008519"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Virtus Entella - Wikipedia">
            <a:extLst>
              <a:ext uri="{FF2B5EF4-FFF2-40B4-BE49-F238E27FC236}">
                <a16:creationId xmlns:a16="http://schemas.microsoft.com/office/drawing/2014/main" id="{55BBED48-04B2-3A65-D0B2-F880AB649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347" y="5013176"/>
            <a:ext cx="929516" cy="1213879"/>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a:extLst>
              <a:ext uri="{FF2B5EF4-FFF2-40B4-BE49-F238E27FC236}">
                <a16:creationId xmlns:a16="http://schemas.microsoft.com/office/drawing/2014/main" id="{9236E6A4-F201-4E6A-5DCB-72D5BC313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069" y="3561251"/>
            <a:ext cx="1149927" cy="1149927"/>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Ascoli Calcio Logo PNG Vector (AI) Free Download">
            <a:extLst>
              <a:ext uri="{FF2B5EF4-FFF2-40B4-BE49-F238E27FC236}">
                <a16:creationId xmlns:a16="http://schemas.microsoft.com/office/drawing/2014/main" id="{536884ED-8BA2-3CAD-AB78-D9287A079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116" y="4887335"/>
            <a:ext cx="1213879" cy="1213879"/>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Teramo Calcio - Città di Teramo 1913">
            <a:extLst>
              <a:ext uri="{FF2B5EF4-FFF2-40B4-BE49-F238E27FC236}">
                <a16:creationId xmlns:a16="http://schemas.microsoft.com/office/drawing/2014/main" id="{6F41F3F0-CFE4-BDAA-CDAC-3F55E86E4A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5141" y="3722449"/>
            <a:ext cx="1149927" cy="1149927"/>
          </a:xfrm>
          <a:prstGeom prst="rect">
            <a:avLst/>
          </a:prstGeom>
          <a:noFill/>
          <a:extLst>
            <a:ext uri="{909E8E84-426E-40DD-AFC4-6F175D3DCCD1}">
              <a14:hiddenFill xmlns:a14="http://schemas.microsoft.com/office/drawing/2010/main">
                <a:solidFill>
                  <a:srgbClr val="FFFFFF"/>
                </a:solidFill>
              </a14:hiddenFill>
            </a:ext>
          </a:extLst>
        </p:spPr>
      </p:pic>
      <p:sp>
        <p:nvSpPr>
          <p:cNvPr id="12" name="Segno di moltiplicazione 11">
            <a:extLst>
              <a:ext uri="{FF2B5EF4-FFF2-40B4-BE49-F238E27FC236}">
                <a16:creationId xmlns:a16="http://schemas.microsoft.com/office/drawing/2014/main" id="{25E5DF8C-9753-88D7-7323-B6F62E5D7B66}"/>
              </a:ext>
            </a:extLst>
          </p:cNvPr>
          <p:cNvSpPr/>
          <p:nvPr/>
        </p:nvSpPr>
        <p:spPr>
          <a:xfrm>
            <a:off x="6901457" y="3480707"/>
            <a:ext cx="1437293" cy="154754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o di moltiplicazione 12">
            <a:extLst>
              <a:ext uri="{FF2B5EF4-FFF2-40B4-BE49-F238E27FC236}">
                <a16:creationId xmlns:a16="http://schemas.microsoft.com/office/drawing/2014/main" id="{7AA5AA2E-ABFD-2BDF-2AC2-06F4B864504B}"/>
              </a:ext>
            </a:extLst>
          </p:cNvPr>
          <p:cNvSpPr/>
          <p:nvPr/>
        </p:nvSpPr>
        <p:spPr>
          <a:xfrm>
            <a:off x="4839408" y="3427919"/>
            <a:ext cx="1437293" cy="1547545"/>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05777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70787491-2075-62AF-5A66-055AD72B280D}"/>
              </a:ext>
            </a:extLst>
          </p:cNvPr>
          <p:cNvSpPr/>
          <p:nvPr/>
        </p:nvSpPr>
        <p:spPr>
          <a:xfrm>
            <a:off x="251520" y="1700808"/>
            <a:ext cx="6164316" cy="5509200"/>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500" b="1" dirty="0">
                <a:latin typeface="Lato" panose="020F0502020204030203" pitchFamily="34" charset="0"/>
                <a:ea typeface="Lato" panose="020F0502020204030203" pitchFamily="34" charset="0"/>
                <a:cs typeface="Lato" panose="020F0502020204030203" pitchFamily="34" charset="0"/>
              </a:rPr>
              <a:t>Il primo caso ufficiale di frode tecnologica : ciclocross di Zolder (Belgio) - </a:t>
            </a:r>
            <a:r>
              <a:rPr lang="it-IT" sz="1500" b="1" dirty="0" err="1">
                <a:latin typeface="Lato" panose="020F0502020204030203" pitchFamily="34" charset="0"/>
                <a:ea typeface="Lato" panose="020F0502020204030203" pitchFamily="34" charset="0"/>
                <a:cs typeface="Lato" panose="020F0502020204030203" pitchFamily="34" charset="0"/>
              </a:rPr>
              <a:t>Femke</a:t>
            </a:r>
            <a:r>
              <a:rPr lang="it-IT" sz="1500" b="1" dirty="0">
                <a:latin typeface="Lato" panose="020F0502020204030203" pitchFamily="34" charset="0"/>
                <a:ea typeface="Lato" panose="020F0502020204030203" pitchFamily="34" charset="0"/>
                <a:cs typeface="Lato" panose="020F0502020204030203" pitchFamily="34" charset="0"/>
              </a:rPr>
              <a:t> Van </a:t>
            </a:r>
            <a:r>
              <a:rPr lang="it-IT" sz="1500" b="1" dirty="0" err="1">
                <a:latin typeface="Lato" panose="020F0502020204030203" pitchFamily="34" charset="0"/>
                <a:ea typeface="Lato" panose="020F0502020204030203" pitchFamily="34" charset="0"/>
                <a:cs typeface="Lato" panose="020F0502020204030203" pitchFamily="34" charset="0"/>
              </a:rPr>
              <a:t>Den</a:t>
            </a:r>
            <a:r>
              <a:rPr lang="it-IT" sz="1500" b="1" dirty="0">
                <a:latin typeface="Lato" panose="020F0502020204030203" pitchFamily="34" charset="0"/>
                <a:ea typeface="Lato" panose="020F0502020204030203" pitchFamily="34" charset="0"/>
                <a:cs typeface="Lato" panose="020F0502020204030203" pitchFamily="34" charset="0"/>
              </a:rPr>
              <a:t> </a:t>
            </a:r>
            <a:r>
              <a:rPr lang="it-IT" sz="1500" b="1" dirty="0" err="1">
                <a:latin typeface="Lato" panose="020F0502020204030203" pitchFamily="34" charset="0"/>
                <a:ea typeface="Lato" panose="020F0502020204030203" pitchFamily="34" charset="0"/>
                <a:cs typeface="Lato" panose="020F0502020204030203" pitchFamily="34" charset="0"/>
              </a:rPr>
              <a:t>Driessche</a:t>
            </a:r>
            <a:r>
              <a:rPr lang="it-IT" sz="1500" b="1" dirty="0">
                <a:latin typeface="Lato" panose="020F0502020204030203" pitchFamily="34" charset="0"/>
                <a:ea typeface="Lato" panose="020F0502020204030203" pitchFamily="34" charset="0"/>
                <a:cs typeface="Lato" panose="020F0502020204030203" pitchFamily="34" charset="0"/>
              </a:rPr>
              <a:t>/ 7 novembre 2016</a:t>
            </a:r>
            <a:r>
              <a:rPr lang="it-IT" sz="1500" dirty="0">
                <a:latin typeface="Lato" panose="020F0502020204030203" pitchFamily="34" charset="0"/>
                <a:ea typeface="Lato" panose="020F0502020204030203" pitchFamily="34" charset="0"/>
                <a:cs typeface="Lato" panose="020F0502020204030203" pitchFamily="34" charset="0"/>
              </a:rPr>
              <a:t> </a:t>
            </a:r>
            <a:r>
              <a:rPr lang="it-IT" sz="1500" dirty="0">
                <a:latin typeface="Lato" panose="020F0502020204030203" pitchFamily="34" charset="0"/>
                <a:ea typeface="Lato" panose="020F0502020204030203" pitchFamily="34" charset="0"/>
                <a:cs typeface="Lato" panose="020F0502020204030203" pitchFamily="34" charset="0"/>
                <a:sym typeface="Wingdings"/>
              </a:rPr>
              <a:t></a:t>
            </a:r>
            <a:r>
              <a:rPr lang="it-IT" sz="1500" dirty="0">
                <a:latin typeface="Lato" panose="020F0502020204030203" pitchFamily="34" charset="0"/>
                <a:ea typeface="Lato" panose="020F0502020204030203" pitchFamily="34" charset="0"/>
                <a:cs typeface="Lato" panose="020F0502020204030203" pitchFamily="34" charset="0"/>
              </a:rPr>
              <a:t> il primo caso di c.d. ‘doping meccanico’ è stato individuato al campionato mondiali di ciclocross di Zolder, in Belgio. </a:t>
            </a:r>
          </a:p>
          <a:p>
            <a:pPr algn="just"/>
            <a:r>
              <a:rPr lang="it-IT" sz="1500" dirty="0">
                <a:latin typeface="Lato" panose="020F0502020204030203" pitchFamily="34" charset="0"/>
                <a:ea typeface="Lato" panose="020F0502020204030203" pitchFamily="34" charset="0"/>
                <a:cs typeface="Lato" panose="020F0502020204030203" pitchFamily="34" charset="0"/>
              </a:rPr>
              <a:t>Gli ispettori dell’UCI hanno sequestrato la bicicletta nella gara delle donne U23 appartenente all</a:t>
            </a:r>
            <a:r>
              <a:rPr lang="it-IT" sz="15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 19enne </a:t>
            </a:r>
            <a:r>
              <a:rPr lang="it-IT" sz="1500" b="1" i="0" dirty="0" err="1">
                <a:solidFill>
                  <a:srgbClr val="000000"/>
                </a:solidFill>
                <a:effectLst/>
                <a:latin typeface="Lato" panose="020F0502020204030203" pitchFamily="34" charset="0"/>
                <a:ea typeface="Lato" panose="020F0502020204030203" pitchFamily="34" charset="0"/>
                <a:cs typeface="Lato" panose="020F0502020204030203" pitchFamily="34" charset="0"/>
              </a:rPr>
              <a:t>Femke</a:t>
            </a:r>
            <a:r>
              <a:rPr lang="it-IT" sz="1500" b="1" i="0" dirty="0">
                <a:solidFill>
                  <a:srgbClr val="000000"/>
                </a:solidFill>
                <a:effectLst/>
                <a:latin typeface="Lato" panose="020F0502020204030203" pitchFamily="34" charset="0"/>
                <a:ea typeface="Lato" panose="020F0502020204030203" pitchFamily="34" charset="0"/>
                <a:cs typeface="Lato" panose="020F0502020204030203" pitchFamily="34" charset="0"/>
              </a:rPr>
              <a:t> Van </a:t>
            </a:r>
            <a:r>
              <a:rPr lang="it-IT" sz="1500" b="1"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den</a:t>
            </a:r>
            <a:r>
              <a:rPr lang="it-IT" sz="1500" b="1"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it-IT" sz="1500" b="1"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Driessche</a:t>
            </a:r>
            <a:r>
              <a:rPr lang="it-IT" sz="15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it-IT" sz="1500" dirty="0">
                <a:latin typeface="Lato" panose="020F0502020204030203" pitchFamily="34" charset="0"/>
                <a:ea typeface="Lato" panose="020F0502020204030203" pitchFamily="34" charset="0"/>
                <a:cs typeface="Lato" panose="020F0502020204030203" pitchFamily="34" charset="0"/>
              </a:rPr>
              <a:t>giovane atleta belga, già campionessa europea Women.</a:t>
            </a:r>
          </a:p>
          <a:p>
            <a:pPr algn="just"/>
            <a:r>
              <a:rPr lang="it-IT" sz="1500" dirty="0">
                <a:latin typeface="Lato" panose="020F0502020204030203" pitchFamily="34" charset="0"/>
                <a:ea typeface="Lato" panose="020F0502020204030203" pitchFamily="34" charset="0"/>
                <a:cs typeface="Lato" panose="020F0502020204030203" pitchFamily="34" charset="0"/>
              </a:rPr>
              <a:t>Alla giovane atleta venne contestato l’utilizzo, </a:t>
            </a:r>
            <a:r>
              <a:rPr lang="it-IT" sz="15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ai Mondiali di ciclocross di Zolder, di una bicicletta dotata di un motorino nascosto nel telaio.</a:t>
            </a:r>
            <a:endParaRPr lang="it-IT" sz="1500" dirty="0">
              <a:latin typeface="Lato" panose="020F0502020204030203" pitchFamily="34" charset="0"/>
              <a:ea typeface="Lato" panose="020F0502020204030203" pitchFamily="34" charset="0"/>
              <a:cs typeface="Lato" panose="020F0502020204030203" pitchFamily="34" charset="0"/>
            </a:endParaRPr>
          </a:p>
          <a:p>
            <a:pPr algn="just"/>
            <a:r>
              <a:rPr lang="it-IT" sz="1500" dirty="0">
                <a:latin typeface="Lato" panose="020F0502020204030203" pitchFamily="34" charset="0"/>
                <a:ea typeface="Lato" panose="020F0502020204030203" pitchFamily="34" charset="0"/>
                <a:cs typeface="Lato" panose="020F0502020204030203" pitchFamily="34" charset="0"/>
              </a:rPr>
              <a:t> </a:t>
            </a:r>
          </a:p>
          <a:p>
            <a:pPr algn="just"/>
            <a:r>
              <a:rPr lang="it-IT" sz="1500" dirty="0">
                <a:latin typeface="Lato" panose="020F0502020204030203" pitchFamily="34" charset="0"/>
                <a:ea typeface="Lato" panose="020F0502020204030203" pitchFamily="34" charset="0"/>
                <a:cs typeface="Lato" panose="020F0502020204030203" pitchFamily="34" charset="0"/>
              </a:rPr>
              <a:t>Ad aiutare gli ispettori sarebbe stata la nuova tecnologia adottata: un sistema di scansione computerizzato, con una telecamera termica, messo in azione - via tablet - prima della partenza, attraverso cui si rivela la differenza di temperatura sul telaio delle parti dove il motore (che riscalda) è nascosto.</a:t>
            </a:r>
          </a:p>
          <a:p>
            <a:pPr algn="just"/>
            <a:r>
              <a:rPr lang="it-IT" sz="1500" dirty="0">
                <a:latin typeface="Lato" panose="020F0502020204030203" pitchFamily="34" charset="0"/>
                <a:ea typeface="Lato" panose="020F0502020204030203" pitchFamily="34" charset="0"/>
                <a:cs typeface="Lato" panose="020F0502020204030203" pitchFamily="34" charset="0"/>
              </a:rPr>
              <a:t>La Commissione Disciplinare dell’UCI ha stabilito che:</a:t>
            </a:r>
          </a:p>
          <a:p>
            <a:pPr algn="just"/>
            <a:r>
              <a:rPr lang="it-IT" sz="1500" dirty="0">
                <a:latin typeface="Lato" panose="020F0502020204030203" pitchFamily="34" charset="0"/>
                <a:ea typeface="Lato" panose="020F0502020204030203" pitchFamily="34" charset="0"/>
                <a:cs typeface="Lato" panose="020F0502020204030203" pitchFamily="34" charset="0"/>
              </a:rPr>
              <a:t>- </a:t>
            </a:r>
            <a:r>
              <a:rPr lang="it-IT" sz="1500" dirty="0" err="1">
                <a:latin typeface="Lato" panose="020F0502020204030203" pitchFamily="34" charset="0"/>
                <a:ea typeface="Lato" panose="020F0502020204030203" pitchFamily="34" charset="0"/>
                <a:cs typeface="Lato" panose="020F0502020204030203" pitchFamily="34" charset="0"/>
              </a:rPr>
              <a:t>Femke</a:t>
            </a:r>
            <a:r>
              <a:rPr lang="it-IT" sz="1500" dirty="0">
                <a:latin typeface="Lato" panose="020F0502020204030203" pitchFamily="34" charset="0"/>
                <a:ea typeface="Lato" panose="020F0502020204030203" pitchFamily="34" charset="0"/>
                <a:cs typeface="Lato" panose="020F0502020204030203" pitchFamily="34" charset="0"/>
              </a:rPr>
              <a:t> Van </a:t>
            </a:r>
            <a:r>
              <a:rPr lang="it-IT" sz="1500" dirty="0" err="1">
                <a:latin typeface="Lato" panose="020F0502020204030203" pitchFamily="34" charset="0"/>
                <a:ea typeface="Lato" panose="020F0502020204030203" pitchFamily="34" charset="0"/>
                <a:cs typeface="Lato" panose="020F0502020204030203" pitchFamily="34" charset="0"/>
              </a:rPr>
              <a:t>den</a:t>
            </a:r>
            <a:r>
              <a:rPr lang="it-IT" sz="1500" dirty="0">
                <a:latin typeface="Lato" panose="020F0502020204030203" pitchFamily="34" charset="0"/>
                <a:ea typeface="Lato" panose="020F0502020204030203" pitchFamily="34" charset="0"/>
                <a:cs typeface="Lato" panose="020F0502020204030203" pitchFamily="34" charset="0"/>
              </a:rPr>
              <a:t> </a:t>
            </a:r>
            <a:r>
              <a:rPr lang="it-IT" sz="1500" dirty="0" err="1">
                <a:latin typeface="Lato" panose="020F0502020204030203" pitchFamily="34" charset="0"/>
                <a:ea typeface="Lato" panose="020F0502020204030203" pitchFamily="34" charset="0"/>
                <a:cs typeface="Lato" panose="020F0502020204030203" pitchFamily="34" charset="0"/>
              </a:rPr>
              <a:t>Driessche</a:t>
            </a:r>
            <a:r>
              <a:rPr lang="it-IT" sz="1500" dirty="0">
                <a:latin typeface="Lato" panose="020F0502020204030203" pitchFamily="34" charset="0"/>
                <a:ea typeface="Lato" panose="020F0502020204030203" pitchFamily="34" charset="0"/>
                <a:cs typeface="Lato" panose="020F0502020204030203" pitchFamily="34" charset="0"/>
              </a:rPr>
              <a:t> è stata riconosciuta colpevole di violazione degli articoli 1.3.010 e 12.013 </a:t>
            </a:r>
            <a:r>
              <a:rPr lang="it-IT" sz="1500" i="1" dirty="0">
                <a:latin typeface="Lato" panose="020F0502020204030203" pitchFamily="34" charset="0"/>
                <a:ea typeface="Lato" panose="020F0502020204030203" pitchFamily="34" charset="0"/>
                <a:cs typeface="Lato" panose="020F0502020204030203" pitchFamily="34" charset="0"/>
              </a:rPr>
              <a:t>bis</a:t>
            </a:r>
            <a:r>
              <a:rPr lang="it-IT" sz="1500" dirty="0">
                <a:latin typeface="Lato" panose="020F0502020204030203" pitchFamily="34" charset="0"/>
                <a:ea typeface="Lato" panose="020F0502020204030203" pitchFamily="34" charset="0"/>
                <a:cs typeface="Lato" panose="020F0502020204030203" pitchFamily="34" charset="0"/>
              </a:rPr>
              <a:t> (</a:t>
            </a:r>
            <a:r>
              <a:rPr lang="it-IT" sz="1500" b="1" dirty="0">
                <a:latin typeface="Lato" panose="020F0502020204030203" pitchFamily="34" charset="0"/>
                <a:ea typeface="Lato" panose="020F0502020204030203" pitchFamily="34" charset="0"/>
                <a:cs typeface="Lato" panose="020F0502020204030203" pitchFamily="34" charset="0"/>
              </a:rPr>
              <a:t>frode tecnologica</a:t>
            </a:r>
            <a:r>
              <a:rPr lang="it-IT" sz="1500" dirty="0">
                <a:latin typeface="Lato" panose="020F0502020204030203" pitchFamily="34" charset="0"/>
                <a:ea typeface="Lato" panose="020F0502020204030203" pitchFamily="34" charset="0"/>
                <a:cs typeface="Lato" panose="020F0502020204030203" pitchFamily="34" charset="0"/>
              </a:rPr>
              <a:t>);</a:t>
            </a:r>
          </a:p>
          <a:p>
            <a:pPr algn="just"/>
            <a:r>
              <a:rPr lang="it-IT" sz="1500" dirty="0">
                <a:latin typeface="Lato" panose="020F0502020204030203" pitchFamily="34" charset="0"/>
                <a:ea typeface="Lato" panose="020F0502020204030203" pitchFamily="34" charset="0"/>
                <a:cs typeface="Lato" panose="020F0502020204030203" pitchFamily="34" charset="0"/>
              </a:rPr>
              <a:t>- </a:t>
            </a:r>
            <a:r>
              <a:rPr lang="it-IT" sz="1500" b="1" dirty="0">
                <a:latin typeface="Lato" panose="020F0502020204030203" pitchFamily="34" charset="0"/>
                <a:ea typeface="Lato" panose="020F0502020204030203" pitchFamily="34" charset="0"/>
                <a:cs typeface="Lato" panose="020F0502020204030203" pitchFamily="34" charset="0"/>
              </a:rPr>
              <a:t>squalificata per sei anni e cancellazione dei titoli </a:t>
            </a:r>
            <a:r>
              <a:rPr lang="it-IT" sz="1500" dirty="0">
                <a:latin typeface="Lato" panose="020F0502020204030203" pitchFamily="34" charset="0"/>
                <a:ea typeface="Lato" panose="020F0502020204030203" pitchFamily="34" charset="0"/>
                <a:cs typeface="Lato" panose="020F0502020204030203" pitchFamily="34" charset="0"/>
              </a:rPr>
              <a:t>di campionessa europea e campionessa belga Under 23.</a:t>
            </a:r>
          </a:p>
          <a:p>
            <a:endParaRPr lang="it-IT" sz="2000" dirty="0">
              <a:latin typeface="Rockwell" pitchFamily="18" charset="0"/>
            </a:endParaRPr>
          </a:p>
          <a:p>
            <a:endParaRPr lang="it-IT" sz="1600" dirty="0">
              <a:latin typeface="Rockwell" pitchFamily="18" charset="0"/>
            </a:endParaRPr>
          </a:p>
          <a:p>
            <a:endParaRPr lang="it-IT" sz="1600" dirty="0">
              <a:latin typeface="Rockwell" pitchFamily="18" charset="0"/>
            </a:endParaRPr>
          </a:p>
        </p:txBody>
      </p:sp>
      <p:pic>
        <p:nvPicPr>
          <p:cNvPr id="7170" name="Picture 2" descr="Femke Van den Driessche - Wikipedia">
            <a:extLst>
              <a:ext uri="{FF2B5EF4-FFF2-40B4-BE49-F238E27FC236}">
                <a16:creationId xmlns:a16="http://schemas.microsoft.com/office/drawing/2014/main" id="{8D3304CF-0E5B-8E72-0835-692C10769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833" y="1844824"/>
            <a:ext cx="2294367" cy="3441551"/>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C5FB911C-0041-8A51-F1E3-2AE7AF545ABC}"/>
              </a:ext>
            </a:extLst>
          </p:cNvPr>
          <p:cNvSpPr txBox="1">
            <a:spLocks/>
          </p:cNvSpPr>
          <p:nvPr/>
        </p:nvSpPr>
        <p:spPr bwMode="auto">
          <a:xfrm>
            <a:off x="-95533" y="480314"/>
            <a:ext cx="9335066" cy="5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300" kern="1200">
                <a:solidFill>
                  <a:schemeClr val="accent3">
                    <a:shade val="75000"/>
                  </a:schemeClr>
                </a:solidFill>
                <a:latin typeface="+mj-lt"/>
                <a:ea typeface="+mj-ea"/>
                <a:cs typeface="+mj-cs"/>
              </a:defRPr>
            </a:lvl1pPr>
            <a:lvl2pPr algn="ctr" rtl="0" eaLnBrk="1" fontAlgn="base" hangingPunct="1">
              <a:spcBef>
                <a:spcPct val="0"/>
              </a:spcBef>
              <a:spcAft>
                <a:spcPct val="0"/>
              </a:spcAft>
              <a:defRPr sz="3300">
                <a:solidFill>
                  <a:srgbClr val="7B9899"/>
                </a:solidFill>
                <a:latin typeface="Georgia" pitchFamily="18" charset="0"/>
              </a:defRPr>
            </a:lvl2pPr>
            <a:lvl3pPr algn="ctr" rtl="0" eaLnBrk="1" fontAlgn="base" hangingPunct="1">
              <a:spcBef>
                <a:spcPct val="0"/>
              </a:spcBef>
              <a:spcAft>
                <a:spcPct val="0"/>
              </a:spcAft>
              <a:defRPr sz="3300">
                <a:solidFill>
                  <a:srgbClr val="7B9899"/>
                </a:solidFill>
                <a:latin typeface="Georgia" pitchFamily="18" charset="0"/>
              </a:defRPr>
            </a:lvl3pPr>
            <a:lvl4pPr algn="ctr" rtl="0" eaLnBrk="1" fontAlgn="base" hangingPunct="1">
              <a:spcBef>
                <a:spcPct val="0"/>
              </a:spcBef>
              <a:spcAft>
                <a:spcPct val="0"/>
              </a:spcAft>
              <a:defRPr sz="3300">
                <a:solidFill>
                  <a:srgbClr val="7B9899"/>
                </a:solidFill>
                <a:latin typeface="Georgia" pitchFamily="18" charset="0"/>
              </a:defRPr>
            </a:lvl4pPr>
            <a:lvl5pPr algn="ctr" rtl="0" eaLnBrk="1" fontAlgn="base" hangingPunct="1">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r>
              <a:rPr lang="it-IT" sz="2400" b="1" u="sng" dirty="0">
                <a:latin typeface="Lato" panose="020F0502020204030203" pitchFamily="34" charset="0"/>
                <a:ea typeface="Lato" panose="020F0502020204030203" pitchFamily="34" charset="0"/>
                <a:cs typeface="Lato" panose="020F0502020204030203" pitchFamily="34" charset="0"/>
              </a:rPr>
              <a:t>ESEMPI DI ILLECITO SPORTIVO NELLE ALTRE FEDERAZIONI</a:t>
            </a:r>
          </a:p>
          <a:p>
            <a:r>
              <a:rPr lang="it-IT" sz="2000" b="1" u="sng" dirty="0">
                <a:latin typeface="Lato" panose="020F0502020204030203" pitchFamily="34" charset="0"/>
                <a:ea typeface="Lato" panose="020F0502020204030203" pitchFamily="34" charset="0"/>
                <a:cs typeface="Lato" panose="020F0502020204030203" pitchFamily="34" charset="0"/>
              </a:rPr>
              <a:t>IL CICLISMO E LA «FRODE TECNOLOGICA»</a:t>
            </a:r>
          </a:p>
        </p:txBody>
      </p:sp>
    </p:spTree>
    <p:extLst>
      <p:ext uri="{BB962C8B-B14F-4D97-AF65-F5344CB8AC3E}">
        <p14:creationId xmlns:p14="http://schemas.microsoft.com/office/powerpoint/2010/main" val="520049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96A3C8F-9A10-BF67-79B5-6BF664445D69}"/>
              </a:ext>
            </a:extLst>
          </p:cNvPr>
          <p:cNvSpPr/>
          <p:nvPr/>
        </p:nvSpPr>
        <p:spPr>
          <a:xfrm>
            <a:off x="224359" y="1349545"/>
            <a:ext cx="4680520" cy="3046988"/>
          </a:xfrm>
          <a:prstGeom prst="rect">
            <a:avLst/>
          </a:prstGeom>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600" dirty="0">
              <a:solidFill>
                <a:prstClr val="black"/>
              </a:solidFill>
              <a:latin typeface="Lato" panose="020F0502020204030203" pitchFamily="34" charset="0"/>
              <a:ea typeface="Lato" panose="020F0502020204030203" pitchFamily="34" charset="0"/>
              <a:cs typeface="Lato" panose="020F0502020204030203" pitchFamily="34" charset="0"/>
            </a:endParaRPr>
          </a:p>
          <a:p>
            <a:pPr algn="just"/>
            <a:r>
              <a:rPr lang="it-IT" sz="1600" dirty="0">
                <a:solidFill>
                  <a:prstClr val="black"/>
                </a:solidFill>
                <a:latin typeface="Lato" panose="020F0502020204030203" pitchFamily="34" charset="0"/>
                <a:ea typeface="Lato" panose="020F0502020204030203" pitchFamily="34" charset="0"/>
                <a:cs typeface="Lato" panose="020F0502020204030203" pitchFamily="34" charset="0"/>
              </a:rPr>
              <a:t>Procedimento disciplinare radicato in danno dei </a:t>
            </a:r>
            <a:r>
              <a:rPr lang="it-IT" sz="1600" dirty="0" err="1">
                <a:solidFill>
                  <a:prstClr val="black"/>
                </a:solidFill>
                <a:latin typeface="Lato" panose="020F0502020204030203" pitchFamily="34" charset="0"/>
                <a:ea typeface="Lato" panose="020F0502020204030203" pitchFamily="34" charset="0"/>
                <a:cs typeface="Lato" panose="020F0502020204030203" pitchFamily="34" charset="0"/>
              </a:rPr>
              <a:t>Sigg.ri</a:t>
            </a:r>
            <a:r>
              <a:rPr lang="it-IT" sz="1600" dirty="0">
                <a:solidFill>
                  <a:prstClr val="black"/>
                </a:solidFill>
                <a:latin typeface="Lato" panose="020F0502020204030203" pitchFamily="34" charset="0"/>
                <a:ea typeface="Lato" panose="020F0502020204030203" pitchFamily="34" charset="0"/>
                <a:cs typeface="Lato" panose="020F0502020204030203" pitchFamily="34" charset="0"/>
              </a:rPr>
              <a:t> </a:t>
            </a:r>
            <a:r>
              <a:rPr lang="it-IT" sz="1600" b="1" dirty="0">
                <a:solidFill>
                  <a:prstClr val="black"/>
                </a:solidFill>
                <a:latin typeface="Lato" panose="020F0502020204030203" pitchFamily="34" charset="0"/>
                <a:ea typeface="Lato" panose="020F0502020204030203" pitchFamily="34" charset="0"/>
                <a:cs typeface="Lato" panose="020F0502020204030203" pitchFamily="34" charset="0"/>
              </a:rPr>
              <a:t>Fantoni </a:t>
            </a:r>
            <a:r>
              <a:rPr lang="it-IT" sz="1600" dirty="0">
                <a:solidFill>
                  <a:prstClr val="black"/>
                </a:solidFill>
                <a:latin typeface="Lato" panose="020F0502020204030203" pitchFamily="34" charset="0"/>
                <a:ea typeface="Lato" panose="020F0502020204030203" pitchFamily="34" charset="0"/>
                <a:cs typeface="Lato" panose="020F0502020204030203" pitchFamily="34" charset="0"/>
              </a:rPr>
              <a:t>e</a:t>
            </a:r>
            <a:r>
              <a:rPr lang="it-IT" sz="1600" b="1" dirty="0">
                <a:solidFill>
                  <a:prstClr val="black"/>
                </a:solidFill>
                <a:latin typeface="Lato" panose="020F0502020204030203" pitchFamily="34" charset="0"/>
                <a:ea typeface="Lato" panose="020F0502020204030203" pitchFamily="34" charset="0"/>
                <a:cs typeface="Lato" panose="020F0502020204030203" pitchFamily="34" charset="0"/>
              </a:rPr>
              <a:t> Nunes</a:t>
            </a:r>
            <a:r>
              <a:rPr lang="it-IT" sz="1600" dirty="0">
                <a:solidFill>
                  <a:prstClr val="black"/>
                </a:solidFill>
                <a:latin typeface="Lato" panose="020F0502020204030203" pitchFamily="34" charset="0"/>
                <a:ea typeface="Lato" panose="020F0502020204030203" pitchFamily="34" charset="0"/>
                <a:cs typeface="Lato" panose="020F0502020204030203" pitchFamily="34" charset="0"/>
              </a:rPr>
              <a:t> </a:t>
            </a:r>
            <a:r>
              <a:rPr lang="it-IT" sz="1600" i="1" dirty="0">
                <a:solidFill>
                  <a:prstClr val="black"/>
                </a:solidFill>
                <a:latin typeface="Lato" panose="020F0502020204030203" pitchFamily="34" charset="0"/>
                <a:ea typeface="Lato" panose="020F0502020204030203" pitchFamily="34" charset="0"/>
                <a:cs typeface="Lato" panose="020F0502020204030203" pitchFamily="34" charset="0"/>
              </a:rPr>
              <a:t>«per avere violato i </a:t>
            </a:r>
            <a:r>
              <a:rPr lang="it-IT" sz="1600" b="1" i="1" dirty="0">
                <a:solidFill>
                  <a:prstClr val="black"/>
                </a:solidFill>
                <a:latin typeface="Lato" panose="020F0502020204030203" pitchFamily="34" charset="0"/>
                <a:ea typeface="Lato" panose="020F0502020204030203" pitchFamily="34" charset="0"/>
                <a:cs typeface="Lato" panose="020F0502020204030203" pitchFamily="34" charset="0"/>
              </a:rPr>
              <a:t>principi di lealtà e probità</a:t>
            </a:r>
            <a:r>
              <a:rPr lang="it-IT" sz="1600" i="1" dirty="0">
                <a:solidFill>
                  <a:prstClr val="black"/>
                </a:solidFill>
                <a:latin typeface="Lato" panose="020F0502020204030203" pitchFamily="34" charset="0"/>
                <a:ea typeface="Lato" panose="020F0502020204030203" pitchFamily="34" charset="0"/>
                <a:cs typeface="Lato" panose="020F0502020204030203" pitchFamily="34" charset="0"/>
              </a:rPr>
              <a:t>, utilizzando un sistema di segnalazioni illecite che prevedeva l’indicazione della presenza di un onore alto o di un singolo nel colore, giocando la carta in senso verticale rispetto all’asse del tavolo, e la segnalazione dell’assenza di tale requisito, giocando la carta in orizzontale. Il tutto alterando o cercando di alterare il risultato di gare e competizioni internazionali…».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dirty="0">
              <a:ln>
                <a:noFill/>
              </a:ln>
              <a:solidFill>
                <a:prstClr val="black"/>
              </a:solidFill>
              <a:effectLst/>
              <a:uLnTx/>
              <a:uFillTx/>
              <a:latin typeface="Rockwell" pitchFamily="18" charset="0"/>
              <a:ea typeface="+mn-ea"/>
              <a:cs typeface="+mn-cs"/>
            </a:endParaRPr>
          </a:p>
        </p:txBody>
      </p:sp>
      <p:sp>
        <p:nvSpPr>
          <p:cNvPr id="6" name="CasellaDiTesto 5">
            <a:extLst>
              <a:ext uri="{FF2B5EF4-FFF2-40B4-BE49-F238E27FC236}">
                <a16:creationId xmlns:a16="http://schemas.microsoft.com/office/drawing/2014/main" id="{7040861D-4B61-40CE-AC1C-BFF9E20B2B64}"/>
              </a:ext>
            </a:extLst>
          </p:cNvPr>
          <p:cNvSpPr txBox="1"/>
          <p:nvPr/>
        </p:nvSpPr>
        <p:spPr>
          <a:xfrm>
            <a:off x="351969" y="460919"/>
            <a:ext cx="844006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b="1" u="sng" dirty="0">
                <a:solidFill>
                  <a:srgbClr val="7B9899"/>
                </a:solidFill>
                <a:latin typeface="Lato" panose="020F0502020204030203" pitchFamily="34" charset="0"/>
                <a:ea typeface="Lato" panose="020F0502020204030203" pitchFamily="34" charset="0"/>
                <a:cs typeface="Lato" panose="020F0502020204030203" pitchFamily="34" charset="0"/>
              </a:rPr>
              <a:t>BRIDGE: IL «CASO FULVIO FANTONI E CLAUDIO NUNES»</a:t>
            </a:r>
            <a:endParaRPr kumimoji="0" lang="it-IT" sz="2400" b="0" i="0" u="sng" strike="noStrike" kern="1200" cap="none" spc="0" normalizeH="0" baseline="0" noProof="0" dirty="0">
              <a:ln>
                <a:noFill/>
              </a:ln>
              <a:solidFill>
                <a:srgbClr val="7B9899"/>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8194" name="Picture 2" descr="La Corte d'Appello Federale assolve Fantoni e Nunes | bridge | ♧ Neapolitan  Club">
            <a:extLst>
              <a:ext uri="{FF2B5EF4-FFF2-40B4-BE49-F238E27FC236}">
                <a16:creationId xmlns:a16="http://schemas.microsoft.com/office/drawing/2014/main" id="{9F006F9F-2FEB-B76E-F742-EEC90DD75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974" y="1628800"/>
            <a:ext cx="3747056" cy="2560488"/>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4E9B3F17-99E9-85BA-DA89-87CC70AD1571}"/>
              </a:ext>
            </a:extLst>
          </p:cNvPr>
          <p:cNvSpPr txBox="1"/>
          <p:nvPr/>
        </p:nvSpPr>
        <p:spPr>
          <a:xfrm>
            <a:off x="224359" y="4396533"/>
            <a:ext cx="8567860" cy="2000548"/>
          </a:xfrm>
          <a:prstGeom prst="rect">
            <a:avLst/>
          </a:prstGeom>
          <a:noFill/>
        </p:spPr>
        <p:txBody>
          <a:bodyPr wrap="square">
            <a:spAutoFit/>
          </a:bodyPr>
          <a:lstStyle/>
          <a:p>
            <a:pPr algn="just"/>
            <a:r>
              <a:rPr lang="it-IT"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Squalifica di cinque anni a livello europeo (con un divieto per i due di tornare a giocare insieme anche successivamente) e </a:t>
            </a:r>
            <a:r>
              <a:rPr lang="it-IT" sz="1600" dirty="0">
                <a:solidFill>
                  <a:srgbClr val="000000"/>
                </a:solidFill>
                <a:latin typeface="Lato" panose="020F0502020204030203" pitchFamily="34" charset="0"/>
                <a:ea typeface="Lato" panose="020F0502020204030203" pitchFamily="34" charset="0"/>
                <a:cs typeface="Lato" panose="020F0502020204030203" pitchFamily="34" charset="0"/>
              </a:rPr>
              <a:t>s</a:t>
            </a:r>
            <a:r>
              <a:rPr lang="it-IT"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qualifica di tre anni da parte della federazione italiana. </a:t>
            </a:r>
          </a:p>
          <a:p>
            <a:pPr algn="just"/>
            <a:r>
              <a:rPr lang="it-IT"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Fantoni e Nunes </a:t>
            </a:r>
            <a:r>
              <a:rPr lang="it-IT" sz="1600" b="1" i="0" u="none" strike="noStrike" dirty="0">
                <a:effectLst/>
                <a:latin typeface="Lato" panose="020F0502020204030203" pitchFamily="34" charset="0"/>
                <a:ea typeface="Lato" panose="020F0502020204030203" pitchFamily="34" charset="0"/>
                <a:cs typeface="Lato" panose="020F0502020204030203" pitchFamily="34" charset="0"/>
              </a:rPr>
              <a:t>si appellarono</a:t>
            </a:r>
            <a:r>
              <a:rPr lang="it-IT" sz="1600" b="0" i="0" dirty="0">
                <a:effectLst/>
                <a:latin typeface="Lato" panose="020F0502020204030203" pitchFamily="34" charset="0"/>
                <a:ea typeface="Lato" panose="020F0502020204030203" pitchFamily="34" charset="0"/>
                <a:cs typeface="Lato" panose="020F0502020204030203" pitchFamily="34" charset="0"/>
              </a:rPr>
              <a:t> però al TAS di Losanna, che nel 2018 </a:t>
            </a:r>
            <a:r>
              <a:rPr lang="it-IT" sz="1600" b="1" i="0" dirty="0">
                <a:effectLst/>
                <a:latin typeface="Lato" panose="020F0502020204030203" pitchFamily="34" charset="0"/>
                <a:ea typeface="Lato" panose="020F0502020204030203" pitchFamily="34" charset="0"/>
                <a:cs typeface="Lato" panose="020F0502020204030203" pitchFamily="34" charset="0"/>
              </a:rPr>
              <a:t>annullò le squalifiche</a:t>
            </a:r>
            <a:r>
              <a:rPr lang="it-IT" sz="1600" b="0" i="0" dirty="0">
                <a:effectLst/>
                <a:latin typeface="Lato" panose="020F0502020204030203" pitchFamily="34" charset="0"/>
                <a:ea typeface="Lato" panose="020F0502020204030203" pitchFamily="34" charset="0"/>
                <a:cs typeface="Lato" panose="020F0502020204030203" pitchFamily="34" charset="0"/>
              </a:rPr>
              <a:t> a livello europeo e italiano. </a:t>
            </a:r>
          </a:p>
          <a:p>
            <a:pPr algn="just"/>
            <a:r>
              <a:rPr lang="it-IT" sz="1600" b="0" i="0" dirty="0">
                <a:effectLst/>
                <a:latin typeface="Lato" panose="020F0502020204030203" pitchFamily="34" charset="0"/>
                <a:ea typeface="Lato" panose="020F0502020204030203" pitchFamily="34" charset="0"/>
                <a:cs typeface="Lato" panose="020F0502020204030203" pitchFamily="34" charset="0"/>
              </a:rPr>
              <a:t>Secondo il TAS </a:t>
            </a:r>
            <a:r>
              <a:rPr lang="it-IT"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non c’erano, in estrema sintesi, elementi sufficienti per affermare che i due avessero infranto le regole in vigore.</a:t>
            </a:r>
            <a:endParaRPr lang="it-IT" sz="1600" i="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800" dirty="0">
              <a:solidFill>
                <a:prstClr val="black"/>
              </a:solidFill>
              <a:latin typeface="Rockwell" pitchFamily="18" charset="0"/>
            </a:endParaRPr>
          </a:p>
        </p:txBody>
      </p:sp>
    </p:spTree>
    <p:extLst>
      <p:ext uri="{BB962C8B-B14F-4D97-AF65-F5344CB8AC3E}">
        <p14:creationId xmlns:p14="http://schemas.microsoft.com/office/powerpoint/2010/main" val="3602266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B3519-CE88-28DA-3A1E-710E22B50344}"/>
              </a:ext>
            </a:extLst>
          </p:cNvPr>
          <p:cNvSpPr>
            <a:spLocks noGrp="1"/>
          </p:cNvSpPr>
          <p:nvPr>
            <p:ph type="title"/>
          </p:nvPr>
        </p:nvSpPr>
        <p:spPr>
          <a:xfrm>
            <a:off x="301624" y="29912"/>
            <a:ext cx="8534400" cy="758825"/>
          </a:xfrm>
        </p:spPr>
        <p:txBody>
          <a:bodyPr/>
          <a:lstStyle/>
          <a:p>
            <a:r>
              <a:rPr lang="it-IT" sz="2600" b="1" u="sng" dirty="0">
                <a:latin typeface="Lato" panose="020F0502020204030203" pitchFamily="34" charset="0"/>
                <a:ea typeface="Lato" panose="020F0502020204030203" pitchFamily="34" charset="0"/>
                <a:cs typeface="Lato" panose="020F0502020204030203" pitchFamily="34" charset="0"/>
              </a:rPr>
              <a:t>GLI SCACCHI E IL «DOPING TECNOLOGICO»</a:t>
            </a:r>
          </a:p>
        </p:txBody>
      </p:sp>
      <p:sp>
        <p:nvSpPr>
          <p:cNvPr id="6" name="CasellaDiTesto 5">
            <a:extLst>
              <a:ext uri="{FF2B5EF4-FFF2-40B4-BE49-F238E27FC236}">
                <a16:creationId xmlns:a16="http://schemas.microsoft.com/office/drawing/2014/main" id="{E031618A-8FB9-C713-01EA-4FD47279148E}"/>
              </a:ext>
            </a:extLst>
          </p:cNvPr>
          <p:cNvSpPr txBox="1"/>
          <p:nvPr/>
        </p:nvSpPr>
        <p:spPr>
          <a:xfrm>
            <a:off x="355626" y="1544593"/>
            <a:ext cx="8426397" cy="3108543"/>
          </a:xfrm>
          <a:prstGeom prst="rect">
            <a:avLst/>
          </a:prstGeom>
          <a:noFill/>
        </p:spPr>
        <p:txBody>
          <a:bodyPr wrap="square">
            <a:spAutoFit/>
          </a:bodyPr>
          <a:lstStyle/>
          <a:p>
            <a:pPr algn="just"/>
            <a:r>
              <a:rPr lang="it-IT" sz="1400" b="0" i="0" dirty="0">
                <a:effectLst/>
                <a:latin typeface="Lato" panose="020F0502020204030203" pitchFamily="34" charset="0"/>
                <a:ea typeface="Lato" panose="020F0502020204030203" pitchFamily="34" charset="0"/>
                <a:cs typeface="Lato" panose="020F0502020204030203" pitchFamily="34" charset="0"/>
              </a:rPr>
              <a:t>Utilizzava un congegno bluetooth appositamente celato nel cappello per vincere le partite grazie ad un suggeritore che gli garantiva le mosse vincenti, </a:t>
            </a:r>
            <a:r>
              <a:rPr lang="it-IT" sz="1400" b="1" i="0" dirty="0" err="1">
                <a:effectLst/>
                <a:latin typeface="Lato" panose="020F0502020204030203" pitchFamily="34" charset="0"/>
                <a:ea typeface="Lato" panose="020F0502020204030203" pitchFamily="34" charset="0"/>
                <a:cs typeface="Lato" panose="020F0502020204030203" pitchFamily="34" charset="0"/>
              </a:rPr>
              <a:t>Umakant</a:t>
            </a:r>
            <a:r>
              <a:rPr lang="it-IT" sz="1400" b="1" i="0" dirty="0">
                <a:effectLst/>
                <a:latin typeface="Lato" panose="020F0502020204030203" pitchFamily="34" charset="0"/>
                <a:ea typeface="Lato" panose="020F0502020204030203" pitchFamily="34" charset="0"/>
                <a:cs typeface="Lato" panose="020F0502020204030203" pitchFamily="34" charset="0"/>
              </a:rPr>
              <a:t> </a:t>
            </a:r>
            <a:r>
              <a:rPr lang="it-IT" sz="1400" b="1" i="0" dirty="0" err="1">
                <a:effectLst/>
                <a:latin typeface="Lato" panose="020F0502020204030203" pitchFamily="34" charset="0"/>
                <a:ea typeface="Lato" panose="020F0502020204030203" pitchFamily="34" charset="0"/>
                <a:cs typeface="Lato" panose="020F0502020204030203" pitchFamily="34" charset="0"/>
              </a:rPr>
              <a:t>Sharma</a:t>
            </a:r>
            <a:r>
              <a:rPr lang="it-IT" sz="1400" b="0" i="0" dirty="0">
                <a:effectLst/>
                <a:latin typeface="Lato" panose="020F0502020204030203" pitchFamily="34" charset="0"/>
                <a:ea typeface="Lato" panose="020F0502020204030203" pitchFamily="34" charset="0"/>
                <a:cs typeface="Lato" panose="020F0502020204030203" pitchFamily="34" charset="0"/>
              </a:rPr>
              <a:t>, scacchista indiano, è stato squalificato per 10 anni dalla </a:t>
            </a:r>
            <a:r>
              <a:rPr lang="it-IT" sz="1400" b="0" i="0" dirty="0" err="1">
                <a:effectLst/>
                <a:latin typeface="Lato" panose="020F0502020204030203" pitchFamily="34" charset="0"/>
                <a:ea typeface="Lato" panose="020F0502020204030203" pitchFamily="34" charset="0"/>
                <a:cs typeface="Lato" panose="020F0502020204030203" pitchFamily="34" charset="0"/>
              </a:rPr>
              <a:t>Federscacchi</a:t>
            </a:r>
            <a:r>
              <a:rPr lang="it-IT" sz="1400" b="0" i="0" dirty="0">
                <a:effectLst/>
                <a:latin typeface="Lato" panose="020F0502020204030203" pitchFamily="34" charset="0"/>
                <a:ea typeface="Lato" panose="020F0502020204030203" pitchFamily="34" charset="0"/>
                <a:cs typeface="Lato" panose="020F0502020204030203" pitchFamily="34" charset="0"/>
              </a:rPr>
              <a:t> del suo Paese.</a:t>
            </a:r>
          </a:p>
          <a:p>
            <a:pPr algn="just"/>
            <a:endParaRPr lang="it-IT" sz="1400" b="0" i="0" dirty="0">
              <a:effectLst/>
              <a:latin typeface="Lato" panose="020F0502020204030203" pitchFamily="34" charset="0"/>
              <a:ea typeface="Lato" panose="020F0502020204030203" pitchFamily="34" charset="0"/>
              <a:cs typeface="Lato" panose="020F0502020204030203" pitchFamily="34" charset="0"/>
            </a:endParaRPr>
          </a:p>
          <a:p>
            <a:pPr algn="just"/>
            <a:r>
              <a:rPr lang="it-IT" sz="1400" b="0" i="0" dirty="0">
                <a:effectLst/>
                <a:latin typeface="Lato" panose="020F0502020204030203" pitchFamily="34" charset="0"/>
                <a:ea typeface="Lato" panose="020F0502020204030203" pitchFamily="34" charset="0"/>
                <a:cs typeface="Lato" panose="020F0502020204030203" pitchFamily="34" charset="0"/>
              </a:rPr>
              <a:t>La tecnologia a volte aiuta. Non a scovare trucchi per cercare di barare, ma piuttosto per escogitare nuovi metodi per provare a vincere. Questo è quanto successo in India ad uno scacchista che pur di ottenere sempre più successi ha inventato un ingegnoso stratagemma per diventare praticamente imbattibile. Infatti </a:t>
            </a:r>
            <a:r>
              <a:rPr lang="it-IT" sz="1400" b="1" i="0" dirty="0" err="1">
                <a:effectLst/>
                <a:latin typeface="Lato" panose="020F0502020204030203" pitchFamily="34" charset="0"/>
                <a:ea typeface="Lato" panose="020F0502020204030203" pitchFamily="34" charset="0"/>
                <a:cs typeface="Lato" panose="020F0502020204030203" pitchFamily="34" charset="0"/>
              </a:rPr>
              <a:t>Umakant</a:t>
            </a:r>
            <a:r>
              <a:rPr lang="it-IT" sz="1400" b="1" i="0" dirty="0">
                <a:effectLst/>
                <a:latin typeface="Lato" panose="020F0502020204030203" pitchFamily="34" charset="0"/>
                <a:ea typeface="Lato" panose="020F0502020204030203" pitchFamily="34" charset="0"/>
                <a:cs typeface="Lato" panose="020F0502020204030203" pitchFamily="34" charset="0"/>
              </a:rPr>
              <a:t> </a:t>
            </a:r>
            <a:r>
              <a:rPr lang="it-IT" sz="1400" b="1" i="0" dirty="0" err="1">
                <a:effectLst/>
                <a:latin typeface="Lato" panose="020F0502020204030203" pitchFamily="34" charset="0"/>
                <a:ea typeface="Lato" panose="020F0502020204030203" pitchFamily="34" charset="0"/>
                <a:cs typeface="Lato" panose="020F0502020204030203" pitchFamily="34" charset="0"/>
              </a:rPr>
              <a:t>Sharma</a:t>
            </a:r>
            <a:r>
              <a:rPr lang="it-IT" sz="1400" b="0" i="0" dirty="0">
                <a:effectLst/>
                <a:latin typeface="Lato" panose="020F0502020204030203" pitchFamily="34" charset="0"/>
                <a:ea typeface="Lato" panose="020F0502020204030203" pitchFamily="34" charset="0"/>
                <a:cs typeface="Lato" panose="020F0502020204030203" pitchFamily="34" charset="0"/>
              </a:rPr>
              <a:t> grazie alla connessione bluetooth nascosta nel cappello che indossava sempre, ben calcato sulle orecchie, usava il cellulare per tenersi in contatto con un complice all'esterno. Quest'ultimo, aiutandosi a sua volta con un computer, gli suggeriva le mosse vincenti.</a:t>
            </a:r>
          </a:p>
          <a:p>
            <a:pPr algn="just"/>
            <a:br>
              <a:rPr lang="it-IT" sz="1400" b="0" i="0" dirty="0">
                <a:effectLst/>
                <a:latin typeface="Lato" panose="020F0502020204030203" pitchFamily="34" charset="0"/>
                <a:ea typeface="Lato" panose="020F0502020204030203" pitchFamily="34" charset="0"/>
                <a:cs typeface="Lato" panose="020F0502020204030203" pitchFamily="34" charset="0"/>
              </a:rPr>
            </a:br>
            <a:r>
              <a:rPr lang="it-IT" sz="1400" b="0" i="0" dirty="0">
                <a:effectLst/>
                <a:latin typeface="Lato" panose="020F0502020204030203" pitchFamily="34" charset="0"/>
                <a:ea typeface="Lato" panose="020F0502020204030203" pitchFamily="34" charset="0"/>
                <a:cs typeface="Lato" panose="020F0502020204030203" pitchFamily="34" charset="0"/>
              </a:rPr>
              <a:t>La scalata </a:t>
            </a:r>
            <a:r>
              <a:rPr lang="it-IT" sz="1400" dirty="0">
                <a:latin typeface="Lato" panose="020F0502020204030203" pitchFamily="34" charset="0"/>
                <a:ea typeface="Lato" panose="020F0502020204030203" pitchFamily="34" charset="0"/>
                <a:cs typeface="Lato" panose="020F0502020204030203" pitchFamily="34" charset="0"/>
              </a:rPr>
              <a:t>in </a:t>
            </a:r>
            <a:r>
              <a:rPr lang="it-IT" sz="1400" b="0" i="0" dirty="0">
                <a:effectLst/>
                <a:latin typeface="Lato" panose="020F0502020204030203" pitchFamily="34" charset="0"/>
                <a:ea typeface="Lato" panose="020F0502020204030203" pitchFamily="34" charset="0"/>
                <a:cs typeface="Lato" panose="020F0502020204030203" pitchFamily="34" charset="0"/>
              </a:rPr>
              <a:t>classifica durante gli ultimi 18 mesi più la qualificazione al campionato internazionale ha allertato i giudici di gara e gli avversari che hanno presto scoperto il trucco. </a:t>
            </a:r>
          </a:p>
          <a:p>
            <a:pPr algn="just"/>
            <a:r>
              <a:rPr lang="it-IT" sz="1400" b="0" i="0" dirty="0">
                <a:effectLst/>
                <a:latin typeface="Lato" panose="020F0502020204030203" pitchFamily="34" charset="0"/>
                <a:ea typeface="Lato" panose="020F0502020204030203" pitchFamily="34" charset="0"/>
                <a:cs typeface="Lato" panose="020F0502020204030203" pitchFamily="34" charset="0"/>
              </a:rPr>
              <a:t>Sharma è stato punito dalla Federazione degli scacchi con una </a:t>
            </a:r>
            <a:r>
              <a:rPr lang="it-IT" sz="1400" b="1" i="0" dirty="0">
                <a:effectLst/>
                <a:latin typeface="Lato" panose="020F0502020204030203" pitchFamily="34" charset="0"/>
                <a:ea typeface="Lato" panose="020F0502020204030203" pitchFamily="34" charset="0"/>
                <a:cs typeface="Lato" panose="020F0502020204030203" pitchFamily="34" charset="0"/>
              </a:rPr>
              <a:t>squalifica di 10 anni</a:t>
            </a:r>
            <a:r>
              <a:rPr lang="it-IT" sz="1400" b="0" i="0" dirty="0">
                <a:effectLst/>
                <a:latin typeface="Lato" panose="020F0502020204030203" pitchFamily="34" charset="0"/>
                <a:ea typeface="Lato" panose="020F0502020204030203" pitchFamily="34" charset="0"/>
                <a:cs typeface="Lato" panose="020F0502020204030203" pitchFamily="34" charset="0"/>
              </a:rPr>
              <a:t>.</a:t>
            </a:r>
          </a:p>
        </p:txBody>
      </p:sp>
      <p:pic>
        <p:nvPicPr>
          <p:cNvPr id="1026" name="Picture 2" descr="Umakant Sharma's Cap | Warehouse 13 Artifact Database Wiki | Fandom">
            <a:extLst>
              <a:ext uri="{FF2B5EF4-FFF2-40B4-BE49-F238E27FC236}">
                <a16:creationId xmlns:a16="http://schemas.microsoft.com/office/drawing/2014/main" id="{F120231D-9658-8A98-9205-6CB279467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136" y="4653136"/>
            <a:ext cx="1705378" cy="164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926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0FD8F16-7C92-E382-1E58-CE8F2A2FD715}"/>
              </a:ext>
            </a:extLst>
          </p:cNvPr>
          <p:cNvSpPr>
            <a:spLocks noGrp="1"/>
          </p:cNvSpPr>
          <p:nvPr>
            <p:ph sz="quarter" idx="1"/>
          </p:nvPr>
        </p:nvSpPr>
        <p:spPr>
          <a:xfrm>
            <a:off x="320038" y="1628800"/>
            <a:ext cx="8503920" cy="4572000"/>
          </a:xfrm>
        </p:spPr>
        <p:txBody>
          <a:bodyPr/>
          <a:lstStyle/>
          <a:p>
            <a:pPr marL="0" indent="0" algn="just">
              <a:buNone/>
            </a:pPr>
            <a:r>
              <a:rPr lang="it-IT" sz="1500" b="1" u="sng" dirty="0">
                <a:latin typeface="Lato" panose="020F0502020204030203" pitchFamily="34" charset="0"/>
                <a:ea typeface="Lato" panose="020F0502020204030203" pitchFamily="34" charset="0"/>
                <a:cs typeface="Lato" panose="020F0502020204030203" pitchFamily="34" charset="0"/>
              </a:rPr>
              <a:t>Art. 2 – Atti sanzionabili – illecito sportivo e frode sportiva  </a:t>
            </a:r>
          </a:p>
          <a:p>
            <a:pPr marL="0" indent="0" algn="just">
              <a:buNone/>
            </a:pPr>
            <a:r>
              <a:rPr lang="it-IT" sz="1500" dirty="0">
                <a:latin typeface="Lato" panose="020F0502020204030203" pitchFamily="34" charset="0"/>
                <a:ea typeface="Lato" panose="020F0502020204030203" pitchFamily="34" charset="0"/>
                <a:cs typeface="Lato" panose="020F0502020204030203" pitchFamily="34" charset="0"/>
              </a:rPr>
              <a:t>2.1 Costituisce </a:t>
            </a:r>
            <a:r>
              <a:rPr lang="it-IT" sz="1500" b="1" dirty="0">
                <a:latin typeface="Lato" panose="020F0502020204030203" pitchFamily="34" charset="0"/>
                <a:ea typeface="Lato" panose="020F0502020204030203" pitchFamily="34" charset="0"/>
                <a:cs typeface="Lato" panose="020F0502020204030203" pitchFamily="34" charset="0"/>
              </a:rPr>
              <a:t>illecito sportivo</a:t>
            </a:r>
            <a:r>
              <a:rPr lang="it-IT" sz="1500" dirty="0">
                <a:latin typeface="Lato" panose="020F0502020204030203" pitchFamily="34" charset="0"/>
                <a:ea typeface="Lato" panose="020F0502020204030203" pitchFamily="34" charset="0"/>
                <a:cs typeface="Lato" panose="020F0502020204030203" pitchFamily="34" charset="0"/>
              </a:rPr>
              <a:t>:  </a:t>
            </a:r>
          </a:p>
          <a:p>
            <a:pPr marL="0" indent="0" algn="just">
              <a:buNone/>
            </a:pPr>
            <a:r>
              <a:rPr lang="it-IT" sz="1500" dirty="0">
                <a:latin typeface="Lato" panose="020F0502020204030203" pitchFamily="34" charset="0"/>
                <a:ea typeface="Lato" panose="020F0502020204030203" pitchFamily="34" charset="0"/>
                <a:cs typeface="Lato" panose="020F0502020204030203" pitchFamily="34" charset="0"/>
              </a:rPr>
              <a:t>a) la </a:t>
            </a:r>
            <a:r>
              <a:rPr lang="it-IT" sz="1500" b="1" dirty="0">
                <a:latin typeface="Lato" panose="020F0502020204030203" pitchFamily="34" charset="0"/>
                <a:ea typeface="Lato" panose="020F0502020204030203" pitchFamily="34" charset="0"/>
                <a:cs typeface="Lato" panose="020F0502020204030203" pitchFamily="34" charset="0"/>
              </a:rPr>
              <a:t>somministrazione di sostanze o e/o l'utilizzo di metodi e/o di strumenti vietati</a:t>
            </a:r>
            <a:r>
              <a:rPr lang="it-IT" sz="1500" dirty="0">
                <a:latin typeface="Lato" panose="020F0502020204030203" pitchFamily="34" charset="0"/>
                <a:ea typeface="Lato" panose="020F0502020204030203" pitchFamily="34" charset="0"/>
                <a:cs typeface="Lato" panose="020F0502020204030203" pitchFamily="34" charset="0"/>
              </a:rPr>
              <a:t> o e/o che incidano in modo antisportivo sulle prestazioni dei cavalli; </a:t>
            </a:r>
          </a:p>
          <a:p>
            <a:pPr marL="0" indent="0" algn="just">
              <a:buNone/>
            </a:pPr>
            <a:r>
              <a:rPr lang="it-IT" sz="1500" dirty="0">
                <a:latin typeface="Lato" panose="020F0502020204030203" pitchFamily="34" charset="0"/>
                <a:ea typeface="Lato" panose="020F0502020204030203" pitchFamily="34" charset="0"/>
                <a:cs typeface="Lato" panose="020F0502020204030203" pitchFamily="34" charset="0"/>
              </a:rPr>
              <a:t>b) ogni violazione della normativa </a:t>
            </a:r>
            <a:r>
              <a:rPr lang="it-IT" sz="1500" b="1" dirty="0">
                <a:latin typeface="Lato" panose="020F0502020204030203" pitchFamily="34" charset="0"/>
                <a:ea typeface="Lato" panose="020F0502020204030203" pitchFamily="34" charset="0"/>
                <a:cs typeface="Lato" panose="020F0502020204030203" pitchFamily="34" charset="0"/>
              </a:rPr>
              <a:t>FEI</a:t>
            </a:r>
            <a:r>
              <a:rPr lang="it-IT" sz="1500" dirty="0">
                <a:latin typeface="Lato" panose="020F0502020204030203" pitchFamily="34" charset="0"/>
                <a:ea typeface="Lato" panose="020F0502020204030203" pitchFamily="34" charset="0"/>
                <a:cs typeface="Lato" panose="020F0502020204030203" pitchFamily="34" charset="0"/>
              </a:rPr>
              <a:t> e </a:t>
            </a:r>
            <a:r>
              <a:rPr lang="it-IT" sz="1500" b="1" dirty="0">
                <a:latin typeface="Lato" panose="020F0502020204030203" pitchFamily="34" charset="0"/>
                <a:ea typeface="Lato" panose="020F0502020204030203" pitchFamily="34" charset="0"/>
                <a:cs typeface="Lato" panose="020F0502020204030203" pitchFamily="34" charset="0"/>
              </a:rPr>
              <a:t>FISE</a:t>
            </a:r>
            <a:r>
              <a:rPr lang="it-IT" sz="1500" dirty="0">
                <a:latin typeface="Lato" panose="020F0502020204030203" pitchFamily="34" charset="0"/>
                <a:ea typeface="Lato" panose="020F0502020204030203" pitchFamily="34" charset="0"/>
                <a:cs typeface="Lato" panose="020F0502020204030203" pitchFamily="34" charset="0"/>
              </a:rPr>
              <a:t> che vieta la somministrazione di sostanze proibite, siano esse elencate nelle liste EAD o ECM; </a:t>
            </a:r>
          </a:p>
          <a:p>
            <a:pPr marL="0" indent="0" algn="just">
              <a:buNone/>
            </a:pPr>
            <a:r>
              <a:rPr lang="it-IT" sz="1500" dirty="0">
                <a:latin typeface="Lato" panose="020F0502020204030203" pitchFamily="34" charset="0"/>
                <a:ea typeface="Lato" panose="020F0502020204030203" pitchFamily="34" charset="0"/>
                <a:cs typeface="Lato" panose="020F0502020204030203" pitchFamily="34" charset="0"/>
              </a:rPr>
              <a:t>c) ogni comportamento, anche omissivo, diretto ad </a:t>
            </a:r>
            <a:r>
              <a:rPr lang="it-IT" sz="1500" b="1" dirty="0">
                <a:latin typeface="Lato" panose="020F0502020204030203" pitchFamily="34" charset="0"/>
                <a:ea typeface="Lato" panose="020F0502020204030203" pitchFamily="34" charset="0"/>
                <a:cs typeface="Lato" panose="020F0502020204030203" pitchFamily="34" charset="0"/>
              </a:rPr>
              <a:t>alterare lo svolgimento di una competizione sportiva e/o della prestazione oppure ad assicurare un vantaggio a chicchessia</a:t>
            </a:r>
            <a:r>
              <a:rPr lang="it-IT" sz="1500" dirty="0">
                <a:latin typeface="Lato" panose="020F0502020204030203" pitchFamily="34" charset="0"/>
                <a:ea typeface="Lato" panose="020F0502020204030203" pitchFamily="34" charset="0"/>
                <a:cs typeface="Lato" panose="020F0502020204030203" pitchFamily="34" charset="0"/>
              </a:rPr>
              <a:t>. </a:t>
            </a:r>
          </a:p>
          <a:p>
            <a:pPr marL="0" indent="0" algn="just">
              <a:buNone/>
            </a:pPr>
            <a:r>
              <a:rPr lang="it-IT" sz="1500" dirty="0">
                <a:latin typeface="Lato" panose="020F0502020204030203" pitchFamily="34" charset="0"/>
                <a:ea typeface="Lato" panose="020F0502020204030203" pitchFamily="34" charset="0"/>
                <a:cs typeface="Lato" panose="020F0502020204030203" pitchFamily="34" charset="0"/>
              </a:rPr>
              <a:t>2.2 I Comitati Organizzatori rispondono, inoltre, della </a:t>
            </a:r>
            <a:r>
              <a:rPr lang="it-IT" sz="1500" b="1" dirty="0">
                <a:latin typeface="Lato" panose="020F0502020204030203" pitchFamily="34" charset="0"/>
                <a:ea typeface="Lato" panose="020F0502020204030203" pitchFamily="34" charset="0"/>
                <a:cs typeface="Lato" panose="020F0502020204030203" pitchFamily="34" charset="0"/>
              </a:rPr>
              <a:t>mancata e/o inidonea predisposizione di quanto necessario per il mantenimento dell’ordine pubblico </a:t>
            </a:r>
            <a:r>
              <a:rPr lang="it-IT" sz="1500" dirty="0">
                <a:latin typeface="Lato" panose="020F0502020204030203" pitchFamily="34" charset="0"/>
                <a:ea typeface="Lato" panose="020F0502020204030203" pitchFamily="34" charset="0"/>
                <a:cs typeface="Lato" panose="020F0502020204030203" pitchFamily="34" charset="0"/>
              </a:rPr>
              <a:t>nelle manifestazioni da essi organizzate. </a:t>
            </a:r>
          </a:p>
          <a:p>
            <a:pPr marL="0" indent="0" algn="just">
              <a:buNone/>
            </a:pPr>
            <a:r>
              <a:rPr lang="it-IT" sz="1500" dirty="0">
                <a:latin typeface="Lato" panose="020F0502020204030203" pitchFamily="34" charset="0"/>
                <a:ea typeface="Lato" panose="020F0502020204030203" pitchFamily="34" charset="0"/>
                <a:cs typeface="Lato" panose="020F0502020204030203" pitchFamily="34" charset="0"/>
              </a:rPr>
              <a:t>2.3 Costituisce </a:t>
            </a:r>
            <a:r>
              <a:rPr lang="it-IT" sz="1500" b="1" dirty="0">
                <a:latin typeface="Lato" panose="020F0502020204030203" pitchFamily="34" charset="0"/>
                <a:ea typeface="Lato" panose="020F0502020204030203" pitchFamily="34" charset="0"/>
                <a:cs typeface="Lato" panose="020F0502020204030203" pitchFamily="34" charset="0"/>
              </a:rPr>
              <a:t>frode sportiva </a:t>
            </a:r>
            <a:r>
              <a:rPr lang="it-IT" sz="1500" dirty="0">
                <a:latin typeface="Lato" panose="020F0502020204030203" pitchFamily="34" charset="0"/>
                <a:ea typeface="Lato" panose="020F0502020204030203" pitchFamily="34" charset="0"/>
                <a:cs typeface="Lato" panose="020F0502020204030203" pitchFamily="34" charset="0"/>
              </a:rPr>
              <a:t>la violazione di norme che regolano il tesseramento dei cavalieri circa l’età, la cittadinanza od altra condizione personale, nonché la partecipazione a gare di cavalieri non tesserati. Analogamente costituisce </a:t>
            </a:r>
            <a:r>
              <a:rPr lang="it-IT" sz="1500" b="1" dirty="0">
                <a:latin typeface="Lato" panose="020F0502020204030203" pitchFamily="34" charset="0"/>
                <a:ea typeface="Lato" panose="020F0502020204030203" pitchFamily="34" charset="0"/>
                <a:cs typeface="Lato" panose="020F0502020204030203" pitchFamily="34" charset="0"/>
              </a:rPr>
              <a:t>frode sportiva</a:t>
            </a:r>
            <a:r>
              <a:rPr lang="it-IT" sz="1500" dirty="0">
                <a:latin typeface="Lato" panose="020F0502020204030203" pitchFamily="34" charset="0"/>
                <a:ea typeface="Lato" panose="020F0502020204030203" pitchFamily="34" charset="0"/>
                <a:cs typeface="Lato" panose="020F0502020204030203" pitchFamily="34" charset="0"/>
              </a:rPr>
              <a:t> la violazione di norme che regolano l’’iscrizione al Ruolo del Cavallo di equidi circa l’età, la nazionalità d’origine, o altre caratteristiche rilevanti, nonché la partecipazione a gare di equidi non iscritti al Ruolo. </a:t>
            </a:r>
          </a:p>
          <a:p>
            <a:pPr marL="0" indent="0" algn="just">
              <a:buNone/>
            </a:pPr>
            <a:r>
              <a:rPr lang="it-IT" sz="1500" dirty="0">
                <a:latin typeface="Lato" panose="020F0502020204030203" pitchFamily="34" charset="0"/>
                <a:ea typeface="Lato" panose="020F0502020204030203" pitchFamily="34" charset="0"/>
                <a:cs typeface="Lato" panose="020F0502020204030203" pitchFamily="34" charset="0"/>
              </a:rPr>
              <a:t>2.4 Integrano ipotesi di frode sportiva quelle previste </a:t>
            </a:r>
            <a:r>
              <a:rPr lang="it-IT" sz="1500" i="1" dirty="0">
                <a:latin typeface="Lato" panose="020F0502020204030203" pitchFamily="34" charset="0"/>
                <a:ea typeface="Lato" panose="020F0502020204030203" pitchFamily="34" charset="0"/>
                <a:cs typeface="Lato" panose="020F0502020204030203" pitchFamily="34" charset="0"/>
              </a:rPr>
              <a:t>ex</a:t>
            </a:r>
            <a:r>
              <a:rPr lang="it-IT" sz="1500" dirty="0">
                <a:latin typeface="Lato" panose="020F0502020204030203" pitchFamily="34" charset="0"/>
                <a:ea typeface="Lato" panose="020F0502020204030203" pitchFamily="34" charset="0"/>
                <a:cs typeface="Lato" panose="020F0502020204030203" pitchFamily="34" charset="0"/>
              </a:rPr>
              <a:t> Legge 401/89.</a:t>
            </a:r>
          </a:p>
        </p:txBody>
      </p:sp>
      <p:sp>
        <p:nvSpPr>
          <p:cNvPr id="4" name="Titolo 1">
            <a:extLst>
              <a:ext uri="{FF2B5EF4-FFF2-40B4-BE49-F238E27FC236}">
                <a16:creationId xmlns:a16="http://schemas.microsoft.com/office/drawing/2014/main" id="{8B337096-A7A5-C3EB-4386-2390201BD4E1}"/>
              </a:ext>
            </a:extLst>
          </p:cNvPr>
          <p:cNvSpPr>
            <a:spLocks noGrp="1"/>
          </p:cNvSpPr>
          <p:nvPr>
            <p:ph type="title"/>
          </p:nvPr>
        </p:nvSpPr>
        <p:spPr>
          <a:xfrm>
            <a:off x="1328005" y="437319"/>
            <a:ext cx="6487987" cy="582761"/>
          </a:xfrm>
        </p:spPr>
        <p:txBody>
          <a:bodyPr/>
          <a:lstStyle/>
          <a:p>
            <a:r>
              <a:rPr lang="it-IT" sz="2400" b="1" u="sng" dirty="0">
                <a:latin typeface="Lato" panose="020F0502020204030203" pitchFamily="34" charset="0"/>
                <a:ea typeface="Lato" panose="020F0502020204030203" pitchFamily="34" charset="0"/>
                <a:cs typeface="Lato" panose="020F0502020204030203" pitchFamily="34" charset="0"/>
              </a:rPr>
              <a:t>ILLECITO SPORTIVO E FRODE SPORTIVA </a:t>
            </a:r>
            <a:br>
              <a:rPr lang="it-IT" sz="2400" b="1" u="sng" dirty="0">
                <a:latin typeface="Lato" panose="020F0502020204030203" pitchFamily="34" charset="0"/>
                <a:ea typeface="Lato" panose="020F0502020204030203" pitchFamily="34" charset="0"/>
                <a:cs typeface="Lato" panose="020F0502020204030203" pitchFamily="34" charset="0"/>
              </a:rPr>
            </a:br>
            <a:r>
              <a:rPr lang="it-IT" sz="2400" b="1" u="sng" dirty="0">
                <a:latin typeface="Lato" panose="020F0502020204030203" pitchFamily="34" charset="0"/>
                <a:ea typeface="Lato" panose="020F0502020204030203" pitchFamily="34" charset="0"/>
                <a:cs typeface="Lato" panose="020F0502020204030203" pitchFamily="34" charset="0"/>
              </a:rPr>
              <a:t>IN AMBITO FISE</a:t>
            </a:r>
          </a:p>
        </p:txBody>
      </p:sp>
      <p:pic>
        <p:nvPicPr>
          <p:cNvPr id="3074" name="Picture 2" descr="Federazione Italiana Sport Equestri Comitato Regionale Lombardia - Concluso  il primo Consiglio federale del 2019">
            <a:extLst>
              <a:ext uri="{FF2B5EF4-FFF2-40B4-BE49-F238E27FC236}">
                <a16:creationId xmlns:a16="http://schemas.microsoft.com/office/drawing/2014/main" id="{AD0F96F3-DE26-E237-DE0D-4E10A81B6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19" r="28186"/>
          <a:stretch/>
        </p:blipFill>
        <p:spPr bwMode="auto">
          <a:xfrm>
            <a:off x="7884368" y="260647"/>
            <a:ext cx="720080"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174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E15F5879-D673-BEBC-C8EA-8A6F4370A3BC}"/>
              </a:ext>
            </a:extLst>
          </p:cNvPr>
          <p:cNvSpPr>
            <a:spLocks noGrp="1"/>
          </p:cNvSpPr>
          <p:nvPr>
            <p:ph type="title"/>
          </p:nvPr>
        </p:nvSpPr>
        <p:spPr>
          <a:xfrm>
            <a:off x="1353083" y="211489"/>
            <a:ext cx="6437833" cy="758825"/>
          </a:xfrm>
        </p:spPr>
        <p:txBody>
          <a:bodyPr>
            <a:normAutofit fontScale="90000"/>
          </a:bodyPr>
          <a:lstStyle/>
          <a:p>
            <a:r>
              <a:rPr lang="it-IT" sz="2600" b="1" u="sng" dirty="0">
                <a:latin typeface="Lato" panose="020F0502020204030203" pitchFamily="34" charset="0"/>
                <a:ea typeface="Lato" panose="020F0502020204030203" pitchFamily="34" charset="0"/>
                <a:cs typeface="Lato" panose="020F0502020204030203" pitchFamily="34" charset="0"/>
              </a:rPr>
              <a:t>ANTONIO CONTE E LA CONDANNA </a:t>
            </a:r>
            <a:br>
              <a:rPr lang="it-IT" sz="2600" b="1" u="sng" dirty="0">
                <a:latin typeface="Lato" panose="020F0502020204030203" pitchFamily="34" charset="0"/>
                <a:ea typeface="Lato" panose="020F0502020204030203" pitchFamily="34" charset="0"/>
                <a:cs typeface="Lato" panose="020F0502020204030203" pitchFamily="34" charset="0"/>
              </a:rPr>
            </a:br>
            <a:r>
              <a:rPr lang="it-IT" sz="2600" b="1" u="sng" dirty="0">
                <a:latin typeface="Lato" panose="020F0502020204030203" pitchFamily="34" charset="0"/>
                <a:ea typeface="Lato" panose="020F0502020204030203" pitchFamily="34" charset="0"/>
                <a:cs typeface="Lato" panose="020F0502020204030203" pitchFamily="34" charset="0"/>
              </a:rPr>
              <a:t>PER OMESSA DENUNCIA</a:t>
            </a:r>
          </a:p>
        </p:txBody>
      </p:sp>
      <p:sp>
        <p:nvSpPr>
          <p:cNvPr id="5" name="CasellaDiTesto 4">
            <a:extLst>
              <a:ext uri="{FF2B5EF4-FFF2-40B4-BE49-F238E27FC236}">
                <a16:creationId xmlns:a16="http://schemas.microsoft.com/office/drawing/2014/main" id="{592089A5-2704-9A68-55DF-8338C886209A}"/>
              </a:ext>
            </a:extLst>
          </p:cNvPr>
          <p:cNvSpPr txBox="1"/>
          <p:nvPr/>
        </p:nvSpPr>
        <p:spPr bwMode="auto">
          <a:xfrm>
            <a:off x="179513" y="1664804"/>
            <a:ext cx="5616624" cy="4681728"/>
          </a:xfrm>
          <a:prstGeom prst="rect">
            <a:avLst/>
          </a:prstGeom>
          <a:noFill/>
          <a:ln>
            <a:noFill/>
          </a:ln>
        </p:spPr>
        <p:txBody>
          <a:bodyPr vert="horz" wrap="square" lIns="91440" tIns="45720" rIns="91440" bIns="45720" numCol="1" anchor="t" anchorCtr="0" compatLnSpc="1">
            <a:prstTxWarp prst="textNoShape">
              <a:avLst/>
            </a:prstTxWarp>
            <a:normAutofit fontScale="92500" lnSpcReduction="10000"/>
          </a:bodyPr>
          <a:lstStyle/>
          <a:p>
            <a:pPr algn="just" eaLnBrk="1" hangingPunct="1">
              <a:lnSpc>
                <a:spcPct val="90000"/>
              </a:lnSpc>
              <a:spcBef>
                <a:spcPct val="20000"/>
              </a:spcBef>
            </a:pPr>
            <a:r>
              <a:rPr lang="it-IT" dirty="0">
                <a:latin typeface="Lato" panose="020F0502020204030203" pitchFamily="34" charset="0"/>
                <a:ea typeface="Lato" panose="020F0502020204030203" pitchFamily="34" charset="0"/>
                <a:cs typeface="Lato" panose="020F0502020204030203" pitchFamily="34" charset="0"/>
              </a:rPr>
              <a:t>Nel 2012, l</a:t>
            </a:r>
            <a:r>
              <a:rPr lang="it-IT" b="0" i="0" dirty="0">
                <a:effectLst/>
                <a:latin typeface="Lato" panose="020F0502020204030203" pitchFamily="34" charset="0"/>
                <a:ea typeface="Lato" panose="020F0502020204030203" pitchFamily="34" charset="0"/>
                <a:cs typeface="Lato" panose="020F0502020204030203" pitchFamily="34" charset="0"/>
              </a:rPr>
              <a:t>a Commissione Disciplinare della FIGC squalificò </a:t>
            </a:r>
            <a:r>
              <a:rPr lang="it-IT" b="1" i="0" dirty="0">
                <a:effectLst/>
                <a:latin typeface="Lato" panose="020F0502020204030203" pitchFamily="34" charset="0"/>
                <a:ea typeface="Lato" panose="020F0502020204030203" pitchFamily="34" charset="0"/>
                <a:cs typeface="Lato" panose="020F0502020204030203" pitchFamily="34" charset="0"/>
              </a:rPr>
              <a:t>Antonio Conte </a:t>
            </a:r>
            <a:r>
              <a:rPr lang="it-IT" b="0" i="0" dirty="0">
                <a:effectLst/>
                <a:latin typeface="Lato" panose="020F0502020204030203" pitchFamily="34" charset="0"/>
                <a:ea typeface="Lato" panose="020F0502020204030203" pitchFamily="34" charset="0"/>
                <a:cs typeface="Lato" panose="020F0502020204030203" pitchFamily="34" charset="0"/>
              </a:rPr>
              <a:t>per </a:t>
            </a:r>
            <a:r>
              <a:rPr lang="it-IT" b="1" i="0" dirty="0">
                <a:effectLst/>
                <a:latin typeface="Lato" panose="020F0502020204030203" pitchFamily="34" charset="0"/>
                <a:ea typeface="Lato" panose="020F0502020204030203" pitchFamily="34" charset="0"/>
                <a:cs typeface="Lato" panose="020F0502020204030203" pitchFamily="34" charset="0"/>
              </a:rPr>
              <a:t>10 </a:t>
            </a:r>
            <a:r>
              <a:rPr lang="it-IT" b="1" dirty="0">
                <a:latin typeface="Lato" panose="020F0502020204030203" pitchFamily="34" charset="0"/>
                <a:ea typeface="Lato" panose="020F0502020204030203" pitchFamily="34" charset="0"/>
                <a:cs typeface="Lato" panose="020F0502020204030203" pitchFamily="34" charset="0"/>
              </a:rPr>
              <a:t>mesi </a:t>
            </a:r>
            <a:r>
              <a:rPr lang="it-IT" dirty="0">
                <a:latin typeface="Lato" panose="020F0502020204030203" pitchFamily="34" charset="0"/>
                <a:ea typeface="Lato" panose="020F0502020204030203" pitchFamily="34" charset="0"/>
                <a:cs typeface="Lato" panose="020F0502020204030203" pitchFamily="34" charset="0"/>
              </a:rPr>
              <a:t>(inizialmente confermati dalla Corte di Giustizia Federale e poi ridotti a 4 mesi dal TNAS)  </a:t>
            </a:r>
            <a:r>
              <a:rPr lang="it-IT" b="0" i="0" dirty="0">
                <a:effectLst/>
                <a:latin typeface="Lato" panose="020F0502020204030203" pitchFamily="34" charset="0"/>
                <a:ea typeface="Lato" panose="020F0502020204030203" pitchFamily="34" charset="0"/>
                <a:cs typeface="Lato" panose="020F0502020204030203" pitchFamily="34" charset="0"/>
              </a:rPr>
              <a:t>a  causa di </a:t>
            </a:r>
            <a:r>
              <a:rPr lang="it-IT" b="1" i="0" dirty="0">
                <a:effectLst/>
                <a:latin typeface="Lato" panose="020F0502020204030203" pitchFamily="34" charset="0"/>
                <a:ea typeface="Lato" panose="020F0502020204030203" pitchFamily="34" charset="0"/>
                <a:cs typeface="Lato" panose="020F0502020204030203" pitchFamily="34" charset="0"/>
              </a:rPr>
              <a:t>omessa denuncia</a:t>
            </a:r>
            <a:r>
              <a:rPr lang="it-IT" b="0" i="0" dirty="0">
                <a:effectLst/>
                <a:latin typeface="Lato" panose="020F0502020204030203" pitchFamily="34" charset="0"/>
                <a:ea typeface="Lato" panose="020F0502020204030203" pitchFamily="34" charset="0"/>
                <a:cs typeface="Lato" panose="020F0502020204030203" pitchFamily="34" charset="0"/>
              </a:rPr>
              <a:t>, in quanto, da allenatore del Siena, il tecnico salentino ‘non poteva non sapere' della </a:t>
            </a:r>
            <a:r>
              <a:rPr lang="it-IT" b="0" i="1" dirty="0">
                <a:effectLst/>
                <a:latin typeface="Lato" panose="020F0502020204030203" pitchFamily="34" charset="0"/>
                <a:ea typeface="Lato" panose="020F0502020204030203" pitchFamily="34" charset="0"/>
                <a:cs typeface="Lato" panose="020F0502020204030203" pitchFamily="34" charset="0"/>
              </a:rPr>
              <a:t>combine</a:t>
            </a:r>
            <a:r>
              <a:rPr lang="it-IT" b="0" i="0" dirty="0">
                <a:effectLst/>
                <a:latin typeface="Lato" panose="020F0502020204030203" pitchFamily="34" charset="0"/>
                <a:ea typeface="Lato" panose="020F0502020204030203" pitchFamily="34" charset="0"/>
                <a:cs typeface="Lato" panose="020F0502020204030203" pitchFamily="34" charset="0"/>
              </a:rPr>
              <a:t> relativa alla partita del campionato di Serie B con l'AlbinoLeffe (sconfitta per 1-0, 29 maggio 2011). </a:t>
            </a:r>
          </a:p>
          <a:p>
            <a:pPr algn="just" eaLnBrk="1" hangingPunct="1">
              <a:lnSpc>
                <a:spcPct val="90000"/>
              </a:lnSpc>
              <a:spcBef>
                <a:spcPct val="20000"/>
              </a:spcBef>
            </a:pPr>
            <a:endParaRPr lang="it-IT" b="0" i="0" dirty="0">
              <a:effectLst/>
              <a:latin typeface="Lato" panose="020F0502020204030203" pitchFamily="34" charset="0"/>
              <a:ea typeface="Lato" panose="020F0502020204030203" pitchFamily="34" charset="0"/>
              <a:cs typeface="Lato" panose="020F0502020204030203" pitchFamily="34" charset="0"/>
            </a:endParaRPr>
          </a:p>
          <a:p>
            <a:pPr algn="just" eaLnBrk="1" hangingPunct="1">
              <a:lnSpc>
                <a:spcPct val="90000"/>
              </a:lnSpc>
              <a:spcBef>
                <a:spcPct val="20000"/>
              </a:spcBef>
            </a:pPr>
            <a:r>
              <a:rPr lang="it-IT" dirty="0">
                <a:latin typeface="Lato" panose="020F0502020204030203" pitchFamily="34" charset="0"/>
                <a:ea typeface="Lato" panose="020F0502020204030203" pitchFamily="34" charset="0"/>
                <a:cs typeface="Lato" panose="020F0502020204030203" pitchFamily="34" charset="0"/>
              </a:rPr>
              <a:t>La difesa della </a:t>
            </a:r>
            <a:r>
              <a:rPr lang="it-IT" b="1" i="0" dirty="0">
                <a:effectLst/>
                <a:latin typeface="Lato" panose="020F0502020204030203" pitchFamily="34" charset="0"/>
                <a:ea typeface="Lato" panose="020F0502020204030203" pitchFamily="34" charset="0"/>
                <a:cs typeface="Lato" panose="020F0502020204030203" pitchFamily="34" charset="0"/>
              </a:rPr>
              <a:t>F.I.G.C.</a:t>
            </a:r>
            <a:r>
              <a:rPr lang="it-IT" b="0" i="0" dirty="0">
                <a:effectLst/>
                <a:latin typeface="Lato" panose="020F0502020204030203" pitchFamily="34" charset="0"/>
                <a:ea typeface="Lato" panose="020F0502020204030203" pitchFamily="34" charset="0"/>
                <a:cs typeface="Lato" panose="020F0502020204030203" pitchFamily="34" charset="0"/>
              </a:rPr>
              <a:t> </a:t>
            </a:r>
            <a:r>
              <a:rPr lang="it-IT" dirty="0">
                <a:latin typeface="Lato" panose="020F0502020204030203" pitchFamily="34" charset="0"/>
                <a:ea typeface="Lato" panose="020F0502020204030203" pitchFamily="34" charset="0"/>
                <a:cs typeface="Lato" panose="020F0502020204030203" pitchFamily="34" charset="0"/>
              </a:rPr>
              <a:t>sosteneva </a:t>
            </a:r>
            <a:r>
              <a:rPr lang="it-IT" b="0" i="0" dirty="0">
                <a:effectLst/>
                <a:latin typeface="Lato" panose="020F0502020204030203" pitchFamily="34" charset="0"/>
                <a:ea typeface="Lato" panose="020F0502020204030203" pitchFamily="34" charset="0"/>
                <a:cs typeface="Lato" panose="020F0502020204030203" pitchFamily="34" charset="0"/>
              </a:rPr>
              <a:t>che l’esclusione dell'attaccante Mastronunzio (</a:t>
            </a:r>
            <a:r>
              <a:rPr lang="it-IT" b="0" i="0" dirty="0">
                <a:solidFill>
                  <a:srgbClr val="000000"/>
                </a:solidFill>
                <a:effectLst/>
                <a:latin typeface="Arial" panose="020B0604020202020204" pitchFamily="34" charset="0"/>
              </a:rPr>
              <a:t>calciatore rifiutatosi di partecipare alla </a:t>
            </a:r>
            <a:r>
              <a:rPr lang="it-IT" b="0" i="1" dirty="0">
                <a:solidFill>
                  <a:srgbClr val="000000"/>
                </a:solidFill>
                <a:effectLst/>
                <a:latin typeface="Arial" panose="020B0604020202020204" pitchFamily="34" charset="0"/>
              </a:rPr>
              <a:t>combine </a:t>
            </a:r>
            <a:r>
              <a:rPr lang="it-IT" b="0" dirty="0">
                <a:solidFill>
                  <a:srgbClr val="000000"/>
                </a:solidFill>
                <a:effectLst/>
                <a:latin typeface="Arial" panose="020B0604020202020204" pitchFamily="34" charset="0"/>
              </a:rPr>
              <a:t>della gara</a:t>
            </a:r>
            <a:r>
              <a:rPr lang="it-IT" b="0" i="0" dirty="0">
                <a:solidFill>
                  <a:srgbClr val="000000"/>
                </a:solidFill>
                <a:effectLst/>
                <a:latin typeface="Arial" panose="020B0604020202020204" pitchFamily="34" charset="0"/>
              </a:rPr>
              <a:t>)</a:t>
            </a:r>
            <a:r>
              <a:rPr lang="it-IT" b="0" i="0" dirty="0">
                <a:effectLst/>
                <a:latin typeface="Lato" panose="020F0502020204030203" pitchFamily="34" charset="0"/>
                <a:ea typeface="Lato" panose="020F0502020204030203" pitchFamily="34" charset="0"/>
                <a:cs typeface="Lato" panose="020F0502020204030203" pitchFamily="34" charset="0"/>
              </a:rPr>
              <a:t>, prima della partita Siena - Albinoleffe, dimostrasse la conoscenza di Conte di un accordo sul risultato finale della partita.</a:t>
            </a:r>
          </a:p>
          <a:p>
            <a:pPr algn="just" eaLnBrk="1" hangingPunct="1">
              <a:lnSpc>
                <a:spcPct val="90000"/>
              </a:lnSpc>
              <a:spcBef>
                <a:spcPct val="20000"/>
              </a:spcBef>
            </a:pPr>
            <a:r>
              <a:rPr lang="it-IT" dirty="0">
                <a:latin typeface="Lato" panose="020F0502020204030203" pitchFamily="34" charset="0"/>
                <a:ea typeface="Lato" panose="020F0502020204030203" pitchFamily="34" charset="0"/>
                <a:cs typeface="Lato" panose="020F0502020204030203" pitchFamily="34" charset="0"/>
              </a:rPr>
              <a:t>Per il </a:t>
            </a:r>
            <a:r>
              <a:rPr lang="it-IT" b="1" dirty="0">
                <a:latin typeface="Lato" panose="020F0502020204030203" pitchFamily="34" charset="0"/>
                <a:ea typeface="Lato" panose="020F0502020204030203" pitchFamily="34" charset="0"/>
                <a:cs typeface="Lato" panose="020F0502020204030203" pitchFamily="34" charset="0"/>
              </a:rPr>
              <a:t>TNAS</a:t>
            </a:r>
            <a:r>
              <a:rPr lang="it-IT" dirty="0">
                <a:latin typeface="Lato" panose="020F0502020204030203" pitchFamily="34" charset="0"/>
                <a:ea typeface="Lato" panose="020F0502020204030203" pitchFamily="34" charset="0"/>
                <a:cs typeface="Lato" panose="020F0502020204030203" pitchFamily="34" charset="0"/>
              </a:rPr>
              <a:t>, la condanna non nasce dal ‘Caso Mastronunzio’, ma dalle dichiarazioni auto-accusatorie rese dal calciatore Stellini. </a:t>
            </a:r>
          </a:p>
          <a:p>
            <a:pPr algn="just" eaLnBrk="1" hangingPunct="1">
              <a:lnSpc>
                <a:spcPct val="90000"/>
              </a:lnSpc>
              <a:spcBef>
                <a:spcPct val="20000"/>
              </a:spcBef>
            </a:pPr>
            <a:r>
              <a:rPr lang="it-IT" dirty="0">
                <a:latin typeface="Lato" panose="020F0502020204030203" pitchFamily="34" charset="0"/>
                <a:ea typeface="Lato" panose="020F0502020204030203" pitchFamily="34" charset="0"/>
                <a:cs typeface="Lato" panose="020F0502020204030203" pitchFamily="34" charset="0"/>
              </a:rPr>
              <a:t>Secondo i tre arbitri </a:t>
            </a:r>
            <a:r>
              <a:rPr lang="it-IT" b="0" i="0" dirty="0">
                <a:solidFill>
                  <a:srgbClr val="000000"/>
                </a:solidFill>
                <a:effectLst/>
                <a:latin typeface="ptserif"/>
              </a:rPr>
              <a:t>non era  necessario raggiungere </a:t>
            </a:r>
            <a:r>
              <a:rPr lang="it-IT" b="0" i="1" dirty="0">
                <a:solidFill>
                  <a:srgbClr val="000000"/>
                </a:solidFill>
                <a:effectLst/>
                <a:latin typeface="ptserif"/>
              </a:rPr>
              <a:t>«la certezza al di là di ogni ragionevole dubbio»</a:t>
            </a:r>
            <a:r>
              <a:rPr lang="it-IT" b="0" i="0" dirty="0">
                <a:solidFill>
                  <a:srgbClr val="000000"/>
                </a:solidFill>
                <a:effectLst/>
                <a:latin typeface="ptserif"/>
              </a:rPr>
              <a:t> per comminare, comunque, una </a:t>
            </a:r>
            <a:r>
              <a:rPr lang="it-IT" b="1" i="0" dirty="0">
                <a:solidFill>
                  <a:srgbClr val="000000"/>
                </a:solidFill>
                <a:effectLst/>
                <a:latin typeface="ptserif"/>
              </a:rPr>
              <a:t>squalifica di 4 mesi </a:t>
            </a:r>
            <a:r>
              <a:rPr lang="it-IT" b="0" i="0" dirty="0">
                <a:solidFill>
                  <a:srgbClr val="000000"/>
                </a:solidFill>
                <a:effectLst/>
                <a:latin typeface="ptserif"/>
              </a:rPr>
              <a:t>all’allenatore della Juventus.</a:t>
            </a:r>
          </a:p>
        </p:txBody>
      </p:sp>
      <p:pic>
        <p:nvPicPr>
          <p:cNvPr id="9220" name="Picture 4" descr="Antonio Conte insists his goal at Tottenham is to win the Premier League |  The Independent">
            <a:extLst>
              <a:ext uri="{FF2B5EF4-FFF2-40B4-BE49-F238E27FC236}">
                <a16:creationId xmlns:a16="http://schemas.microsoft.com/office/drawing/2014/main" id="{1A46A3B4-2305-E354-838F-FBF9A0A69D6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834" r="25093" b="2"/>
          <a:stretch/>
        </p:blipFill>
        <p:spPr bwMode="auto">
          <a:xfrm>
            <a:off x="6228184" y="1664804"/>
            <a:ext cx="2541163" cy="3528392"/>
          </a:xfrm>
          <a:prstGeom prst="rect">
            <a:avLst/>
          </a:prstGeom>
          <a:solidFill>
            <a:srgbClr val="FFFFFF"/>
          </a:solidFill>
        </p:spPr>
      </p:pic>
      <p:sp>
        <p:nvSpPr>
          <p:cNvPr id="8" name="CasellaDiTesto 7">
            <a:extLst>
              <a:ext uri="{FF2B5EF4-FFF2-40B4-BE49-F238E27FC236}">
                <a16:creationId xmlns:a16="http://schemas.microsoft.com/office/drawing/2014/main" id="{C6144AF4-508B-6815-9D09-97E6E7FF80B3}"/>
              </a:ext>
            </a:extLst>
          </p:cNvPr>
          <p:cNvSpPr txBox="1"/>
          <p:nvPr/>
        </p:nvSpPr>
        <p:spPr>
          <a:xfrm>
            <a:off x="6164722" y="5190549"/>
            <a:ext cx="2541163" cy="738664"/>
          </a:xfrm>
          <a:prstGeom prst="rect">
            <a:avLst/>
          </a:prstGeom>
          <a:noFill/>
        </p:spPr>
        <p:txBody>
          <a:bodyPr wrap="square" rtlCol="0">
            <a:spAutoFit/>
          </a:bodyPr>
          <a:lstStyle/>
          <a:p>
            <a:pPr algn="just"/>
            <a:r>
              <a:rPr lang="it-IT" sz="1400" b="1" dirty="0">
                <a:latin typeface="Lato" panose="020F0502020204030203" pitchFamily="34" charset="0"/>
                <a:ea typeface="Lato" panose="020F0502020204030203" pitchFamily="34" charset="0"/>
                <a:cs typeface="Lato" panose="020F0502020204030203" pitchFamily="34" charset="0"/>
              </a:rPr>
              <a:t>Antonio Conte</a:t>
            </a:r>
            <a:r>
              <a:rPr lang="it-IT" sz="1400" dirty="0">
                <a:latin typeface="Lato" panose="020F0502020204030203" pitchFamily="34" charset="0"/>
                <a:ea typeface="Lato" panose="020F0502020204030203" pitchFamily="34" charset="0"/>
                <a:cs typeface="Lato" panose="020F0502020204030203" pitchFamily="34" charset="0"/>
              </a:rPr>
              <a:t>,</a:t>
            </a:r>
          </a:p>
          <a:p>
            <a:pPr algn="just"/>
            <a:r>
              <a:rPr lang="it-IT" sz="1400" dirty="0">
                <a:latin typeface="Lato" panose="020F0502020204030203" pitchFamily="34" charset="0"/>
                <a:ea typeface="Lato" panose="020F0502020204030203" pitchFamily="34" charset="0"/>
                <a:cs typeface="Lato" panose="020F0502020204030203" pitchFamily="34" charset="0"/>
              </a:rPr>
              <a:t>ai tempi della squalifica, allenatore </a:t>
            </a:r>
            <a:r>
              <a:rPr lang="it-IT" sz="1400" b="1" dirty="0">
                <a:latin typeface="Lato" panose="020F0502020204030203" pitchFamily="34" charset="0"/>
                <a:ea typeface="Lato" panose="020F0502020204030203" pitchFamily="34" charset="0"/>
                <a:cs typeface="Lato" panose="020F0502020204030203" pitchFamily="34" charset="0"/>
              </a:rPr>
              <a:t>della Juventus F.C.</a:t>
            </a:r>
          </a:p>
        </p:txBody>
      </p:sp>
    </p:spTree>
    <p:extLst>
      <p:ext uri="{BB962C8B-B14F-4D97-AF65-F5344CB8AC3E}">
        <p14:creationId xmlns:p14="http://schemas.microsoft.com/office/powerpoint/2010/main" val="1240823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6B45D4D-BF9D-C57D-31C5-9639C69E90A8}"/>
              </a:ext>
            </a:extLst>
          </p:cNvPr>
          <p:cNvSpPr>
            <a:spLocks noGrp="1"/>
          </p:cNvSpPr>
          <p:nvPr>
            <p:ph sz="quarter" idx="1"/>
          </p:nvPr>
        </p:nvSpPr>
        <p:spPr/>
        <p:txBody>
          <a:bodyPr/>
          <a:lstStyle/>
          <a:p>
            <a:pPr marL="0" indent="0">
              <a:buNone/>
            </a:pPr>
            <a:r>
              <a:rPr lang="it-IT" sz="1600" b="1" u="sng" dirty="0">
                <a:latin typeface="Lato" panose="020F0502020204030203" pitchFamily="34" charset="0"/>
                <a:ea typeface="Lato" panose="020F0502020204030203" pitchFamily="34" charset="0"/>
                <a:cs typeface="Lato" panose="020F0502020204030203" pitchFamily="34" charset="0"/>
              </a:rPr>
              <a:t>Art. 3 – Obbligo di segnalazione  </a:t>
            </a:r>
          </a:p>
          <a:p>
            <a:pPr marL="0" indent="0" algn="just">
              <a:buNone/>
            </a:pPr>
            <a:r>
              <a:rPr lang="it-IT" sz="1600" dirty="0">
                <a:latin typeface="Lato" panose="020F0502020204030203" pitchFamily="34" charset="0"/>
                <a:ea typeface="Lato" panose="020F0502020204030203" pitchFamily="34" charset="0"/>
                <a:cs typeface="Lato" panose="020F0502020204030203" pitchFamily="34" charset="0"/>
              </a:rPr>
              <a:t>3.1 Gli Ufficiali di Gara, i Componenti degli Organi federali, chi ricopre incarichi di ispezione o supervisione, di selezione e di formazione, cariche e incarichi sociali negli Enti Affiliati o Aggregati e tutti i Tesserati che abbiano conoscenza di atti sanzionabili, commessi o tentati, hanno </a:t>
            </a:r>
            <a:r>
              <a:rPr lang="it-IT" sz="1600" b="1" dirty="0">
                <a:latin typeface="Lato" panose="020F0502020204030203" pitchFamily="34" charset="0"/>
                <a:ea typeface="Lato" panose="020F0502020204030203" pitchFamily="34" charset="0"/>
                <a:cs typeface="Lato" panose="020F0502020204030203" pitchFamily="34" charset="0"/>
              </a:rPr>
              <a:t>il dovere di segnalare tempestivamente quanto contestato all’Ufficio del Procuratore Federale e/o alla Segreteria degli Organi di Giustizia.</a:t>
            </a:r>
            <a:r>
              <a:rPr lang="it-IT" sz="1600" dirty="0">
                <a:latin typeface="Lato" panose="020F0502020204030203" pitchFamily="34" charset="0"/>
                <a:ea typeface="Lato" panose="020F0502020204030203" pitchFamily="34" charset="0"/>
                <a:cs typeface="Lato" panose="020F0502020204030203" pitchFamily="34" charset="0"/>
              </a:rPr>
              <a:t> Quest’ultima informerà immediatamente il predetto Procuratore della ricevuta segnalazione. </a:t>
            </a:r>
          </a:p>
          <a:p>
            <a:pPr marL="0" indent="0" algn="just">
              <a:buNone/>
            </a:pPr>
            <a:r>
              <a:rPr lang="it-IT" sz="1600" dirty="0">
                <a:latin typeface="Lato" panose="020F0502020204030203" pitchFamily="34" charset="0"/>
                <a:ea typeface="Lato" panose="020F0502020204030203" pitchFamily="34" charset="0"/>
                <a:cs typeface="Lato" panose="020F0502020204030203" pitchFamily="34" charset="0"/>
              </a:rPr>
              <a:t>3.2 Questa disposizione non opera nei confronti dei soggetti che siano autori o coautori dell’atto sanzionabile. </a:t>
            </a:r>
          </a:p>
        </p:txBody>
      </p:sp>
      <p:sp>
        <p:nvSpPr>
          <p:cNvPr id="4" name="Titolo 1">
            <a:extLst>
              <a:ext uri="{FF2B5EF4-FFF2-40B4-BE49-F238E27FC236}">
                <a16:creationId xmlns:a16="http://schemas.microsoft.com/office/drawing/2014/main" id="{11FA7BC5-AF79-8C53-B05C-EE4D7F39B1F8}"/>
              </a:ext>
            </a:extLst>
          </p:cNvPr>
          <p:cNvSpPr>
            <a:spLocks noGrp="1"/>
          </p:cNvSpPr>
          <p:nvPr>
            <p:ph type="title"/>
          </p:nvPr>
        </p:nvSpPr>
        <p:spPr>
          <a:xfrm>
            <a:off x="1741797" y="457355"/>
            <a:ext cx="5660405" cy="582761"/>
          </a:xfrm>
        </p:spPr>
        <p:txBody>
          <a:bodyPr/>
          <a:lstStyle/>
          <a:p>
            <a:r>
              <a:rPr lang="it-IT" sz="2400" b="1" u="sng" dirty="0">
                <a:latin typeface="Lato" panose="020F0502020204030203" pitchFamily="34" charset="0"/>
                <a:ea typeface="Lato" panose="020F0502020204030203" pitchFamily="34" charset="0"/>
                <a:cs typeface="Lato" panose="020F0502020204030203" pitchFamily="34" charset="0"/>
              </a:rPr>
              <a:t>OBBLIGO DI SEGNALAZIONE </a:t>
            </a:r>
            <a:br>
              <a:rPr lang="it-IT" sz="2400" b="1" u="sng" dirty="0">
                <a:latin typeface="Lato" panose="020F0502020204030203" pitchFamily="34" charset="0"/>
                <a:ea typeface="Lato" panose="020F0502020204030203" pitchFamily="34" charset="0"/>
                <a:cs typeface="Lato" panose="020F0502020204030203" pitchFamily="34" charset="0"/>
              </a:rPr>
            </a:br>
            <a:r>
              <a:rPr lang="it-IT" sz="2400" b="1" u="sng" dirty="0">
                <a:latin typeface="Lato" panose="020F0502020204030203" pitchFamily="34" charset="0"/>
                <a:ea typeface="Lato" panose="020F0502020204030203" pitchFamily="34" charset="0"/>
                <a:cs typeface="Lato" panose="020F0502020204030203" pitchFamily="34" charset="0"/>
              </a:rPr>
              <a:t> IN AMBITO FISE</a:t>
            </a:r>
          </a:p>
        </p:txBody>
      </p:sp>
      <p:pic>
        <p:nvPicPr>
          <p:cNvPr id="6" name="Immagine 5" descr="Immagine che contiene cavalcare, sport, cavallo, briglia&#10;&#10;Il contenuto generato dall'IA potrebbe non essere corretto.">
            <a:extLst>
              <a:ext uri="{FF2B5EF4-FFF2-40B4-BE49-F238E27FC236}">
                <a16:creationId xmlns:a16="http://schemas.microsoft.com/office/drawing/2014/main" id="{77FD506D-9D65-504D-7A99-0919817DB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428" y="3814277"/>
            <a:ext cx="3431144" cy="2286000"/>
          </a:xfrm>
          <a:prstGeom prst="rect">
            <a:avLst/>
          </a:prstGeom>
        </p:spPr>
      </p:pic>
      <p:pic>
        <p:nvPicPr>
          <p:cNvPr id="7" name="Picture 2" descr="Federazione Italiana Sport Equestri Comitato Regionale Lombardia - Concluso  il primo Consiglio federale del 2019">
            <a:extLst>
              <a:ext uri="{FF2B5EF4-FFF2-40B4-BE49-F238E27FC236}">
                <a16:creationId xmlns:a16="http://schemas.microsoft.com/office/drawing/2014/main" id="{F2417221-2D6E-F1D6-334D-12A191201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502" y="290900"/>
            <a:ext cx="1403791"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104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E012696-861B-BCF7-2897-DDEC5C28C5FB}"/>
              </a:ext>
            </a:extLst>
          </p:cNvPr>
          <p:cNvSpPr>
            <a:spLocks noGrp="1"/>
          </p:cNvSpPr>
          <p:nvPr>
            <p:ph sz="quarter" idx="1"/>
          </p:nvPr>
        </p:nvSpPr>
        <p:spPr>
          <a:xfrm>
            <a:off x="301752" y="1527048"/>
            <a:ext cx="8590728" cy="4572000"/>
          </a:xfrm>
        </p:spPr>
        <p:txBody>
          <a:bodyPr/>
          <a:lstStyle/>
          <a:p>
            <a:pPr marL="0" indent="0">
              <a:buNone/>
            </a:pPr>
            <a:r>
              <a:rPr lang="it-IT" sz="1800" b="1" u="sng" dirty="0">
                <a:latin typeface="Lato" panose="020F0502020204030203" pitchFamily="34" charset="0"/>
                <a:ea typeface="Lato" panose="020F0502020204030203" pitchFamily="34" charset="0"/>
                <a:cs typeface="Lato" panose="020F0502020204030203" pitchFamily="34" charset="0"/>
              </a:rPr>
              <a:t>R.G. TRIB. FED. N. 3/19 (Proc. P.A. 40/18)</a:t>
            </a:r>
          </a:p>
          <a:p>
            <a:pPr marL="0" indent="0">
              <a:buNone/>
            </a:pPr>
            <a:r>
              <a:rPr lang="it-IT" sz="1400" dirty="0">
                <a:latin typeface="Lato" panose="020F0502020204030203" pitchFamily="34" charset="0"/>
                <a:ea typeface="Lato" panose="020F0502020204030203" pitchFamily="34" charset="0"/>
                <a:cs typeface="Lato" panose="020F0502020204030203" pitchFamily="34" charset="0"/>
              </a:rPr>
              <a:t>Con atto d’incolpazione depositato in data 9 gennaio 2019 con allegata produzione documentale la signora Sabina Findlay è stata deferita innanzi a questo Tribunale dalla Procura Federale per rispondere dell’illecito sportivo di cui all’art. 3 (obbligo di denuncia) del Regolamento di Giustizia della Federazione Italiana Sport Equestri (d’ora in poi, per brevità, anche R.G.).</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Nella sua qualità di Direttore Tecnico e di Istruttore Federale presso il C.I. Pegaso, direttamente a conoscenza che nell’anno 2017 il sig. Stefano Mauro, soggetto radiato dalla FISE, svolgeva lezioni di equitazione all’interno del detto centro, </a:t>
            </a:r>
            <a:r>
              <a:rPr lang="it-IT" sz="1400" b="1" u="sng" dirty="0">
                <a:latin typeface="Lato" panose="020F0502020204030203" pitchFamily="34" charset="0"/>
                <a:ea typeface="Lato" panose="020F0502020204030203" pitchFamily="34" charset="0"/>
                <a:cs typeface="Lato" panose="020F0502020204030203" pitchFamily="34" charset="0"/>
              </a:rPr>
              <a:t>si è sottratta all’obbligo di denuncia al Procuratore Federale ex art. 3 del Regolamento di Giustizia</a:t>
            </a:r>
            <a:r>
              <a:rPr lang="it-IT" sz="1400" dirty="0">
                <a:latin typeface="Lato" panose="020F0502020204030203" pitchFamily="34" charset="0"/>
                <a:ea typeface="Lato" panose="020F0502020204030203" pitchFamily="34" charset="0"/>
                <a:cs typeface="Lato" panose="020F0502020204030203" pitchFamily="34" charset="0"/>
              </a:rPr>
              <a:t> nei confronti del Presidente del C.I. Pegaso e dello stesso Centro Ippico; […]</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Ciò posto ritiene questo Tribunale che la responsabilità disciplinare della deferita sussista per la mera e semplice violazione delle prescrizioni contenute nell’art. 3, comma 2 del Regolamento di Giustizia FISE, potendo, però, essere riconosciuta alla deferita la circostanza attenuante di cui all’art. 9, comma 1, lett. b) del Regolamento in parola, con conseguente applicazione della sanzione della censura, ritenuta congrua nel caso di specie. </a:t>
            </a:r>
          </a:p>
          <a:p>
            <a:pPr marL="0" indent="0" algn="ctr">
              <a:buNone/>
            </a:pPr>
            <a:r>
              <a:rPr lang="it-IT" sz="1400" b="1" dirty="0">
                <a:latin typeface="Lato" panose="020F0502020204030203" pitchFamily="34" charset="0"/>
                <a:ea typeface="Lato" panose="020F0502020204030203" pitchFamily="34" charset="0"/>
                <a:cs typeface="Lato" panose="020F0502020204030203" pitchFamily="34" charset="0"/>
              </a:rPr>
              <a:t>P.Q.M. </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il Tribunale Federale, come sopra composto, visti gli artt. 3, comma 2, 6, comma 1, lett. b) e 9, comma 1, lett. b) del Regolamento di Giustizia FISE </a:t>
            </a:r>
          </a:p>
          <a:p>
            <a:pPr marL="0" indent="0" algn="ctr">
              <a:buNone/>
            </a:pPr>
            <a:r>
              <a:rPr lang="it-IT" sz="1400" b="1" dirty="0">
                <a:latin typeface="Lato" panose="020F0502020204030203" pitchFamily="34" charset="0"/>
                <a:ea typeface="Lato" panose="020F0502020204030203" pitchFamily="34" charset="0"/>
                <a:cs typeface="Lato" panose="020F0502020204030203" pitchFamily="34" charset="0"/>
              </a:rPr>
              <a:t>APPLICA</a:t>
            </a:r>
            <a:r>
              <a:rPr lang="it-IT" sz="1400" dirty="0">
                <a:latin typeface="Lato" panose="020F0502020204030203" pitchFamily="34" charset="0"/>
                <a:ea typeface="Lato" panose="020F0502020204030203" pitchFamily="34" charset="0"/>
                <a:cs typeface="Lato" panose="020F0502020204030203" pitchFamily="34" charset="0"/>
              </a:rPr>
              <a:t> </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alla Sig.ra Sabina Findlay, in epigrafe generalizzata, la sanzione della censura.  </a:t>
            </a:r>
          </a:p>
        </p:txBody>
      </p:sp>
      <p:sp>
        <p:nvSpPr>
          <p:cNvPr id="4" name="Titolo 1">
            <a:extLst>
              <a:ext uri="{FF2B5EF4-FFF2-40B4-BE49-F238E27FC236}">
                <a16:creationId xmlns:a16="http://schemas.microsoft.com/office/drawing/2014/main" id="{C511ED05-ACCC-88A4-B427-EA1326FC487B}"/>
              </a:ext>
            </a:extLst>
          </p:cNvPr>
          <p:cNvSpPr>
            <a:spLocks noGrp="1"/>
          </p:cNvSpPr>
          <p:nvPr>
            <p:ph type="title"/>
          </p:nvPr>
        </p:nvSpPr>
        <p:spPr>
          <a:xfrm>
            <a:off x="1741797" y="457355"/>
            <a:ext cx="5660405" cy="582761"/>
          </a:xfrm>
        </p:spPr>
        <p:txBody>
          <a:bodyPr/>
          <a:lstStyle/>
          <a:p>
            <a:r>
              <a:rPr lang="it-IT" sz="2400" b="1" u="sng" dirty="0">
                <a:latin typeface="Lato" panose="020F0502020204030203" pitchFamily="34" charset="0"/>
                <a:ea typeface="Lato" panose="020F0502020204030203" pitchFamily="34" charset="0"/>
                <a:cs typeface="Lato" panose="020F0502020204030203" pitchFamily="34" charset="0"/>
              </a:rPr>
              <a:t>OBBLIGO DI SEGNALAZIONE </a:t>
            </a:r>
            <a:br>
              <a:rPr lang="it-IT" sz="2400" b="1" u="sng" dirty="0">
                <a:latin typeface="Lato" panose="020F0502020204030203" pitchFamily="34" charset="0"/>
                <a:ea typeface="Lato" panose="020F0502020204030203" pitchFamily="34" charset="0"/>
                <a:cs typeface="Lato" panose="020F0502020204030203" pitchFamily="34" charset="0"/>
              </a:rPr>
            </a:br>
            <a:r>
              <a:rPr lang="it-IT" sz="2400" b="1" u="sng" dirty="0">
                <a:latin typeface="Lato" panose="020F0502020204030203" pitchFamily="34" charset="0"/>
                <a:ea typeface="Lato" panose="020F0502020204030203" pitchFamily="34" charset="0"/>
                <a:cs typeface="Lato" panose="020F0502020204030203" pitchFamily="34" charset="0"/>
              </a:rPr>
              <a:t> IN AMBITO FISE</a:t>
            </a:r>
          </a:p>
        </p:txBody>
      </p:sp>
      <p:pic>
        <p:nvPicPr>
          <p:cNvPr id="5" name="Picture 2" descr="Federazione Italiana Sport Equestri Comitato Regionale Lombardia - Concluso  il primo Consiglio federale del 2019">
            <a:extLst>
              <a:ext uri="{FF2B5EF4-FFF2-40B4-BE49-F238E27FC236}">
                <a16:creationId xmlns:a16="http://schemas.microsoft.com/office/drawing/2014/main" id="{DA0643B6-CECD-E03D-9710-262473583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502" y="290900"/>
            <a:ext cx="1403791"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99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9F16924F-E567-9F52-4C40-779DEA3CE4B7}"/>
              </a:ext>
            </a:extLst>
          </p:cNvPr>
          <p:cNvSpPr txBox="1"/>
          <p:nvPr/>
        </p:nvSpPr>
        <p:spPr>
          <a:xfrm>
            <a:off x="251520" y="1340768"/>
            <a:ext cx="8640960" cy="48013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r>
              <a:rPr lang="it-IT" sz="1600" dirty="0">
                <a:effectLst/>
                <a:latin typeface="Lato" panose="020F0502020204030203" pitchFamily="34" charset="0"/>
                <a:ea typeface="Lato" panose="020F0502020204030203" pitchFamily="34" charset="0"/>
                <a:cs typeface="Lato" panose="020F0502020204030203" pitchFamily="34" charset="0"/>
              </a:rPr>
              <a:t> </a:t>
            </a:r>
          </a:p>
          <a:p>
            <a:pPr algn="ctr"/>
            <a:r>
              <a:rPr lang="it-IT" sz="1600" b="1" dirty="0">
                <a:effectLst/>
                <a:latin typeface="Lato" panose="020F0502020204030203" pitchFamily="34" charset="0"/>
                <a:ea typeface="Lato" panose="020F0502020204030203" pitchFamily="34" charset="0"/>
                <a:cs typeface="Lato" panose="020F0502020204030203" pitchFamily="34" charset="0"/>
              </a:rPr>
              <a:t>Consiglio Nazionale CONI </a:t>
            </a:r>
            <a:r>
              <a:rPr lang="it-IT" sz="1600" b="1"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a:t>
            </a:r>
            <a:r>
              <a:rPr lang="it-IT" sz="1600" b="1" dirty="0" err="1">
                <a:latin typeface="Lato" panose="020F0502020204030203" pitchFamily="34" charset="0"/>
                <a:ea typeface="Lato" panose="020F0502020204030203" pitchFamily="34" charset="0"/>
                <a:cs typeface="Lato" panose="020F0502020204030203" pitchFamily="34" charset="0"/>
              </a:rPr>
              <a:t>D</a:t>
            </a:r>
            <a:r>
              <a:rPr lang="it-IT" sz="1600" b="1" dirty="0" err="1">
                <a:effectLst/>
                <a:latin typeface="Lato" panose="020F0502020204030203" pitchFamily="34" charset="0"/>
                <a:ea typeface="Lato" panose="020F0502020204030203" pitchFamily="34" charset="0"/>
                <a:cs typeface="Lato" panose="020F0502020204030203" pitchFamily="34" charset="0"/>
              </a:rPr>
              <a:t>elib</a:t>
            </a:r>
            <a:r>
              <a:rPr lang="it-IT" sz="1600" b="1" dirty="0">
                <a:effectLst/>
                <a:latin typeface="Lato" panose="020F0502020204030203" pitchFamily="34" charset="0"/>
                <a:ea typeface="Lato" panose="020F0502020204030203" pitchFamily="34" charset="0"/>
                <a:cs typeface="Lato" panose="020F0502020204030203" pitchFamily="34" charset="0"/>
              </a:rPr>
              <a:t>. n. 1518 del 15 luglio 2014: </a:t>
            </a:r>
          </a:p>
          <a:p>
            <a:pPr algn="ctr"/>
            <a:r>
              <a:rPr lang="it-IT" sz="1600" b="1" u="sng" dirty="0">
                <a:effectLst/>
                <a:latin typeface="Lato" panose="020F0502020204030203" pitchFamily="34" charset="0"/>
                <a:ea typeface="Lato" panose="020F0502020204030203" pitchFamily="34" charset="0"/>
                <a:cs typeface="Lato" panose="020F0502020204030203" pitchFamily="34" charset="0"/>
              </a:rPr>
              <a:t>Codice di Giustizia </a:t>
            </a:r>
            <a:r>
              <a:rPr lang="it-IT" sz="1600" b="1" u="sng" dirty="0">
                <a:latin typeface="Lato" panose="020F0502020204030203" pitchFamily="34" charset="0"/>
                <a:ea typeface="Lato" panose="020F0502020204030203" pitchFamily="34" charset="0"/>
                <a:cs typeface="Lato" panose="020F0502020204030203" pitchFamily="34" charset="0"/>
              </a:rPr>
              <a:t>S</a:t>
            </a:r>
            <a:r>
              <a:rPr lang="it-IT" sz="1600" b="1" u="sng" dirty="0">
                <a:effectLst/>
                <a:latin typeface="Lato" panose="020F0502020204030203" pitchFamily="34" charset="0"/>
                <a:ea typeface="Lato" panose="020F0502020204030203" pitchFamily="34" charset="0"/>
                <a:cs typeface="Lato" panose="020F0502020204030203" pitchFamily="34" charset="0"/>
              </a:rPr>
              <a:t>portiva del CONI</a:t>
            </a:r>
          </a:p>
          <a:p>
            <a:pPr algn="just"/>
            <a:r>
              <a:rPr lang="it-IT" sz="1400" dirty="0">
                <a:effectLst/>
                <a:latin typeface="Lato" panose="020F0502020204030203" pitchFamily="34" charset="0"/>
                <a:ea typeface="Lato" panose="020F0502020204030203" pitchFamily="34" charset="0"/>
                <a:cs typeface="Lato" panose="020F0502020204030203" pitchFamily="34" charset="0"/>
              </a:rPr>
              <a:t> </a:t>
            </a:r>
          </a:p>
          <a:p>
            <a:pPr algn="ctr"/>
            <a:r>
              <a:rPr lang="it-IT" u="sng" dirty="0">
                <a:effectLst/>
                <a:latin typeface="Lato" panose="020F0502020204030203" pitchFamily="34" charset="0"/>
                <a:ea typeface="Lato" panose="020F0502020204030203" pitchFamily="34" charset="0"/>
                <a:cs typeface="Lato" panose="020F0502020204030203" pitchFamily="34" charset="0"/>
              </a:rPr>
              <a:t>Svolta epocale</a:t>
            </a:r>
            <a:r>
              <a:rPr lang="it-IT" dirty="0">
                <a:effectLst/>
                <a:latin typeface="Lato" panose="020F0502020204030203" pitchFamily="34" charset="0"/>
                <a:ea typeface="Lato" panose="020F0502020204030203" pitchFamily="34" charset="0"/>
                <a:cs typeface="Lato" panose="020F0502020204030203" pitchFamily="34" charset="0"/>
              </a:rPr>
              <a:t>: per la prima volta un codice approvato a livello CONI detta le linee guida per tutte le Federazioni </a:t>
            </a:r>
          </a:p>
          <a:p>
            <a:pPr algn="just"/>
            <a:endParaRPr lang="it-IT" sz="1400" dirty="0">
              <a:effectLst/>
              <a:latin typeface="Lato" panose="020F0502020204030203" pitchFamily="34" charset="0"/>
              <a:ea typeface="Lato" panose="020F0502020204030203" pitchFamily="34" charset="0"/>
              <a:cs typeface="Lato" panose="020F0502020204030203" pitchFamily="34" charset="0"/>
            </a:endParaRPr>
          </a:p>
          <a:p>
            <a:pPr algn="ctr"/>
            <a:r>
              <a:rPr lang="it-IT" sz="2000" u="sng" dirty="0">
                <a:latin typeface="Lato" panose="020F0502020204030203" pitchFamily="34" charset="0"/>
                <a:ea typeface="Lato" panose="020F0502020204030203" pitchFamily="34" charset="0"/>
                <a:cs typeface="Lato" panose="020F0502020204030203" pitchFamily="34" charset="0"/>
              </a:rPr>
              <a:t>O</a:t>
            </a:r>
            <a:r>
              <a:rPr lang="it-IT" sz="2000" u="sng" dirty="0">
                <a:effectLst/>
                <a:latin typeface="Lato" panose="020F0502020204030203" pitchFamily="34" charset="0"/>
                <a:ea typeface="Lato" panose="020F0502020204030203" pitchFamily="34" charset="0"/>
                <a:cs typeface="Lato" panose="020F0502020204030203" pitchFamily="34" charset="0"/>
              </a:rPr>
              <a:t>mogeneizzazione dei profili organizzativi e funzionali </a:t>
            </a:r>
          </a:p>
          <a:p>
            <a:pPr algn="ctr"/>
            <a:r>
              <a:rPr lang="it-IT" sz="2000" u="sng" dirty="0">
                <a:effectLst/>
                <a:latin typeface="Lato" panose="020F0502020204030203" pitchFamily="34" charset="0"/>
                <a:ea typeface="Lato" panose="020F0502020204030203" pitchFamily="34" charset="0"/>
                <a:cs typeface="Lato" panose="020F0502020204030203" pitchFamily="34" charset="0"/>
              </a:rPr>
              <a:t>della giustizia sportiva a livello delle Federazioni</a:t>
            </a:r>
          </a:p>
          <a:p>
            <a:pPr algn="just"/>
            <a:r>
              <a:rPr lang="it-IT" sz="1400" dirty="0">
                <a:effectLst/>
                <a:latin typeface="Lato" panose="020F0502020204030203" pitchFamily="34" charset="0"/>
                <a:ea typeface="Lato" panose="020F0502020204030203" pitchFamily="34" charset="0"/>
                <a:cs typeface="Lato" panose="020F0502020204030203" pitchFamily="34" charset="0"/>
              </a:rPr>
              <a:t> </a:t>
            </a:r>
          </a:p>
          <a:p>
            <a:pPr algn="just"/>
            <a:endParaRPr lang="it-IT" sz="1400" dirty="0">
              <a:effectLst/>
              <a:latin typeface="Lato" panose="020F0502020204030203" pitchFamily="34" charset="0"/>
              <a:ea typeface="Lato" panose="020F0502020204030203" pitchFamily="34" charset="0"/>
              <a:cs typeface="Lato" panose="020F0502020204030203" pitchFamily="34" charset="0"/>
            </a:endParaRPr>
          </a:p>
          <a:p>
            <a:pPr lvl="0" algn="just"/>
            <a:r>
              <a:rPr lang="it-IT" sz="1400" dirty="0">
                <a:effectLst/>
                <a:latin typeface="Lato" panose="020F0502020204030203" pitchFamily="34" charset="0"/>
                <a:ea typeface="Lato" panose="020F0502020204030203" pitchFamily="34" charset="0"/>
                <a:cs typeface="Lato" panose="020F0502020204030203" pitchFamily="34" charset="0"/>
              </a:rPr>
              <a:t>1) Previsione del doppio grado e scansione temporale del procedimento disciplinare sportivo; </a:t>
            </a:r>
          </a:p>
          <a:p>
            <a:pPr lvl="0" algn="just"/>
            <a:r>
              <a:rPr lang="it-IT" sz="1400" dirty="0">
                <a:effectLst/>
                <a:latin typeface="Lato" panose="020F0502020204030203" pitchFamily="34" charset="0"/>
                <a:ea typeface="Lato" panose="020F0502020204030203" pitchFamily="34" charset="0"/>
                <a:cs typeface="Lato" panose="020F0502020204030203" pitchFamily="34" charset="0"/>
              </a:rPr>
              <a:t>2) introduzione di nomi comuni per gli organi di giustizia (Giudice Sportivo, Corte Sportiva d’Appello, Tribunale Federale, Corte Federale); </a:t>
            </a:r>
          </a:p>
          <a:p>
            <a:pPr lvl="0" algn="just"/>
            <a:r>
              <a:rPr lang="it-IT" sz="1400" dirty="0">
                <a:latin typeface="Lato" panose="020F0502020204030203" pitchFamily="34" charset="0"/>
                <a:ea typeface="Lato" panose="020F0502020204030203" pitchFamily="34" charset="0"/>
                <a:cs typeface="Lato" panose="020F0502020204030203" pitchFamily="34" charset="0"/>
              </a:rPr>
              <a:t>3) i</a:t>
            </a:r>
            <a:r>
              <a:rPr lang="it-IT" sz="1400" dirty="0">
                <a:effectLst/>
                <a:latin typeface="Lato" panose="020F0502020204030203" pitchFamily="34" charset="0"/>
                <a:ea typeface="Lato" panose="020F0502020204030203" pitchFamily="34" charset="0"/>
                <a:cs typeface="Lato" panose="020F0502020204030203" pitchFamily="34" charset="0"/>
              </a:rPr>
              <a:t>ntroduzione a livello generale di istituti quali il ‘patteggiamento’; </a:t>
            </a:r>
          </a:p>
          <a:p>
            <a:pPr lvl="0" algn="just"/>
            <a:r>
              <a:rPr lang="it-IT" sz="1400" dirty="0">
                <a:latin typeface="Lato" panose="020F0502020204030203" pitchFamily="34" charset="0"/>
                <a:ea typeface="Lato" panose="020F0502020204030203" pitchFamily="34" charset="0"/>
                <a:cs typeface="Lato" panose="020F0502020204030203" pitchFamily="34" charset="0"/>
              </a:rPr>
              <a:t>4) d</a:t>
            </a:r>
            <a:r>
              <a:rPr lang="it-IT" sz="1400" dirty="0">
                <a:effectLst/>
                <a:latin typeface="Lato" panose="020F0502020204030203" pitchFamily="34" charset="0"/>
                <a:ea typeface="Lato" panose="020F0502020204030203" pitchFamily="34" charset="0"/>
                <a:cs typeface="Lato" panose="020F0502020204030203" pitchFamily="34" charset="0"/>
              </a:rPr>
              <a:t>isciplina dei rapporti tra organi federali e organi CONI; Introduzione Procura Generale dello Sport del CONI con funzioni di coordinamento e monitoraggio delle attività delle Procure Federali; </a:t>
            </a:r>
          </a:p>
          <a:p>
            <a:pPr lvl="0" algn="just"/>
            <a:r>
              <a:rPr lang="it-IT" sz="1400" dirty="0">
                <a:effectLst/>
                <a:latin typeface="Lato" panose="020F0502020204030203" pitchFamily="34" charset="0"/>
                <a:ea typeface="Lato" panose="020F0502020204030203" pitchFamily="34" charset="0"/>
                <a:cs typeface="Lato" panose="020F0502020204030203" pitchFamily="34" charset="0"/>
              </a:rPr>
              <a:t>5) introduzione Collegio di Garanzia dello Sport come ‘cassazione dello Sport’ – organo di chiusura dell’ordinamento sportivo che si pronuncia soltanto su questioni di legittimità (sostituisce il Tribunale Nazionale di Arbitrato per lo Sport e l’Alta Corte di Giustizia del CONI).</a:t>
            </a:r>
          </a:p>
        </p:txBody>
      </p:sp>
      <p:sp>
        <p:nvSpPr>
          <p:cNvPr id="3" name="CasellaDiTesto 6">
            <a:extLst>
              <a:ext uri="{FF2B5EF4-FFF2-40B4-BE49-F238E27FC236}">
                <a16:creationId xmlns:a16="http://schemas.microsoft.com/office/drawing/2014/main" id="{AC4FECE9-9C48-D85A-CC1F-27A4AE7305D4}"/>
              </a:ext>
            </a:extLst>
          </p:cNvPr>
          <p:cNvSpPr txBox="1"/>
          <p:nvPr/>
        </p:nvSpPr>
        <p:spPr>
          <a:xfrm>
            <a:off x="1012168" y="188640"/>
            <a:ext cx="711966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lang="it-IT" sz="1800" b="0" i="0" u="none" strike="noStrike" cap="none" spc="0" normalizeH="0" baseline="0">
                <a:ln>
                  <a:noFill/>
                </a:ln>
                <a:solidFill>
                  <a:srgbClr val="000000"/>
                </a:solidFill>
                <a:effectLst/>
                <a:uFillTx/>
              </a:defRPr>
            </a:defPPr>
            <a:lvl1pPr marL="0" marR="0" indent="0" algn="l" defTabSz="914400" rtl="0" eaLnBrk="0"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n-lt"/>
                <a:ea typeface="+mn-ea"/>
                <a:cs typeface="+mn-cs"/>
                <a:sym typeface="Calibri"/>
              </a:defRPr>
            </a:lvl1pPr>
            <a:lvl2pPr marL="0" marR="0" indent="457200" algn="l" defTabSz="914400" rtl="0" eaLnBrk="0"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n-lt"/>
                <a:ea typeface="+mn-ea"/>
                <a:cs typeface="+mn-cs"/>
                <a:sym typeface="Calibri"/>
              </a:defRPr>
            </a:lvl2pPr>
            <a:lvl3pPr marL="0" marR="0" indent="914400" algn="l" defTabSz="914400" rtl="0" eaLnBrk="0"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n-lt"/>
                <a:ea typeface="+mn-ea"/>
                <a:cs typeface="+mn-cs"/>
                <a:sym typeface="Calibri"/>
              </a:defRPr>
            </a:lvl3pPr>
            <a:lvl4pPr marL="0" marR="0" indent="1371600" algn="l" defTabSz="914400" rtl="0" eaLnBrk="0"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n-lt"/>
                <a:ea typeface="+mn-ea"/>
                <a:cs typeface="+mn-cs"/>
                <a:sym typeface="Calibri"/>
              </a:defRPr>
            </a:lvl4pPr>
            <a:lvl5pPr marL="0" marR="0" indent="1828800" algn="l" defTabSz="914400" rtl="0" eaLnBrk="0"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n-lt"/>
                <a:ea typeface="+mn-ea"/>
                <a:cs typeface="+mn-cs"/>
                <a:sym typeface="Calibri"/>
              </a:defRPr>
            </a:lvl5pPr>
            <a:lvl6pPr marL="0" marR="0" indent="22860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n-lt"/>
                <a:ea typeface="+mn-ea"/>
                <a:cs typeface="+mn-cs"/>
                <a:sym typeface="Calibri"/>
              </a:defRPr>
            </a:lvl6pPr>
            <a:lvl7pPr marL="0" marR="0" indent="27432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n-lt"/>
                <a:ea typeface="+mn-ea"/>
                <a:cs typeface="+mn-cs"/>
                <a:sym typeface="Calibri"/>
              </a:defRPr>
            </a:lvl7pPr>
            <a:lvl8pPr marL="0" marR="0" indent="32004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n-lt"/>
                <a:ea typeface="+mn-ea"/>
                <a:cs typeface="+mn-cs"/>
                <a:sym typeface="Calibri"/>
              </a:defRPr>
            </a:lvl8pPr>
            <a:lvl9pPr marL="0" marR="0" indent="3657600" algn="l" defTabSz="914400" rtl="0" eaLnBrk="1" fontAlgn="auto" latinLnBrk="0" hangingPunct="0">
              <a:lnSpc>
                <a:spcPct val="100000"/>
              </a:lnSpc>
              <a:spcBef>
                <a:spcPts val="0"/>
              </a:spcBef>
              <a:spcAft>
                <a:spcPts val="0"/>
              </a:spcAft>
              <a:buClrTx/>
              <a:buSzTx/>
              <a:buFontTx/>
              <a:buNone/>
              <a:tabLst/>
              <a:defRPr kumimoji="0" sz="1800" b="0" i="0" u="none" strike="noStrike" kern="1200" cap="none" spc="0" normalizeH="0" baseline="0">
                <a:ln>
                  <a:noFill/>
                </a:ln>
                <a:solidFill>
                  <a:srgbClr val="000000"/>
                </a:solidFill>
                <a:effectLst/>
                <a:uFillTx/>
                <a:latin typeface="+mn-lt"/>
                <a:ea typeface="+mn-ea"/>
                <a:cs typeface="+mn-cs"/>
                <a:sym typeface="Calibri"/>
              </a:defRPr>
            </a:lvl9pPr>
          </a:lstStyle>
          <a:p>
            <a:pPr algn="ctr"/>
            <a:r>
              <a:rPr lang="it-IT" sz="2400" b="1" u="sng" dirty="0">
                <a:solidFill>
                  <a:srgbClr val="7B9899"/>
                </a:solidFill>
                <a:effectLst/>
                <a:latin typeface="Lato" panose="020F0502020204030203" pitchFamily="34" charset="0"/>
                <a:ea typeface="Lato" panose="020F0502020204030203" pitchFamily="34" charset="0"/>
                <a:cs typeface="Lato" panose="020F0502020204030203" pitchFamily="34" charset="0"/>
              </a:rPr>
              <a:t>UNA LINEA COMUNE: L’APPROVAZIONE DEL CODICE DI GIUSTIZIA SPORTIVA DEL CONI</a:t>
            </a:r>
            <a:endParaRPr lang="it-IT" sz="2400" u="sng" dirty="0">
              <a:solidFill>
                <a:srgbClr val="7B9899"/>
              </a:solidFill>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7290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2986AD0-2378-F4D0-FB77-BFD6C5FFAB2C}"/>
              </a:ext>
            </a:extLst>
          </p:cNvPr>
          <p:cNvSpPr txBox="1">
            <a:spLocks noChangeArrowheads="1"/>
          </p:cNvSpPr>
          <p:nvPr/>
        </p:nvSpPr>
        <p:spPr bwMode="auto">
          <a:xfrm>
            <a:off x="247699" y="3651008"/>
            <a:ext cx="633256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eaLnBrk="1" hangingPunct="1"/>
            <a:endParaRPr lang="it-IT" altLang="it-IT" sz="1400" u="sng" dirty="0">
              <a:latin typeface="Lato" panose="020F0502020204030203" pitchFamily="34" charset="0"/>
              <a:ea typeface="Lato" panose="020F0502020204030203" pitchFamily="34" charset="0"/>
              <a:cs typeface="Lato" panose="020F0502020204030203" pitchFamily="34" charset="0"/>
            </a:endParaRPr>
          </a:p>
          <a:p>
            <a:pPr algn="just" eaLnBrk="1" hangingPunct="1"/>
            <a:endParaRPr lang="it-IT" altLang="it-IT" sz="1400" u="sng" dirty="0">
              <a:latin typeface="Lato" panose="020F0502020204030203" pitchFamily="34" charset="0"/>
              <a:ea typeface="Lato" panose="020F0502020204030203" pitchFamily="34" charset="0"/>
              <a:cs typeface="Lato" panose="020F0502020204030203" pitchFamily="34" charset="0"/>
            </a:endParaRPr>
          </a:p>
          <a:p>
            <a:pPr algn="just" eaLnBrk="1" hangingPunct="1"/>
            <a:r>
              <a:rPr lang="it-IT" altLang="it-IT" sz="1400" u="sng" dirty="0">
                <a:solidFill>
                  <a:srgbClr val="C00000"/>
                </a:solidFill>
                <a:latin typeface="Lato" panose="020F0502020204030203" pitchFamily="34" charset="0"/>
                <a:ea typeface="Lato" panose="020F0502020204030203" pitchFamily="34" charset="0"/>
                <a:cs typeface="Lato" panose="020F0502020204030203" pitchFamily="34" charset="0"/>
              </a:rPr>
              <a:t>Sanzioni</a:t>
            </a:r>
            <a:r>
              <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rPr>
              <a:t>:</a:t>
            </a:r>
          </a:p>
          <a:p>
            <a:pPr algn="just" eaLnBrk="1" hangingPunct="1"/>
            <a:r>
              <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rPr>
              <a:t>                </a:t>
            </a:r>
          </a:p>
          <a:p>
            <a:pPr algn="just" eaLnBrk="1" hangingPunct="1"/>
            <a:endParaRPr lang="it-IT" altLang="it-IT" sz="1400" dirty="0">
              <a:latin typeface="Lato" panose="020F0502020204030203" pitchFamily="34" charset="0"/>
              <a:ea typeface="Lato" panose="020F0502020204030203" pitchFamily="34" charset="0"/>
              <a:cs typeface="Lato" panose="020F0502020204030203" pitchFamily="34" charset="0"/>
            </a:endParaRPr>
          </a:p>
          <a:p>
            <a:pPr algn="just" eaLnBrk="1" hangingPunct="1"/>
            <a:endParaRPr lang="it-IT" altLang="it-IT" sz="1400" u="sng" dirty="0">
              <a:latin typeface="Lato" panose="020F0502020204030203" pitchFamily="34" charset="0"/>
              <a:ea typeface="Lato" panose="020F0502020204030203" pitchFamily="34" charset="0"/>
              <a:cs typeface="Lato" panose="020F0502020204030203" pitchFamily="34" charset="0"/>
            </a:endParaRPr>
          </a:p>
          <a:p>
            <a:pPr algn="just" eaLnBrk="1" hangingPunct="1"/>
            <a:endParaRPr lang="it-IT" altLang="it-IT" sz="1400" u="sng" dirty="0">
              <a:latin typeface="Lato" panose="020F0502020204030203" pitchFamily="34" charset="0"/>
              <a:ea typeface="Lato" panose="020F0502020204030203" pitchFamily="34" charset="0"/>
              <a:cs typeface="Lato" panose="020F0502020204030203" pitchFamily="34" charset="0"/>
            </a:endParaRPr>
          </a:p>
          <a:p>
            <a:pPr algn="just" eaLnBrk="1" hangingPunct="1"/>
            <a:endParaRPr lang="it-IT" altLang="it-IT" sz="1400" u="sng" dirty="0">
              <a:latin typeface="Lato" panose="020F0502020204030203" pitchFamily="34" charset="0"/>
              <a:ea typeface="Lato" panose="020F0502020204030203" pitchFamily="34" charset="0"/>
              <a:cs typeface="Lato" panose="020F0502020204030203" pitchFamily="34" charset="0"/>
            </a:endParaRPr>
          </a:p>
          <a:p>
            <a:pPr algn="just" eaLnBrk="1" hangingPunct="1"/>
            <a:endParaRPr lang="it-IT" altLang="it-IT" sz="1400" b="1" dirty="0"/>
          </a:p>
          <a:p>
            <a:pPr algn="just" eaLnBrk="1" hangingPunct="1"/>
            <a:endParaRPr lang="it-IT" altLang="it-IT" sz="1400" b="1" dirty="0"/>
          </a:p>
          <a:p>
            <a:pPr algn="just" eaLnBrk="1" hangingPunct="1"/>
            <a:endParaRPr lang="it-IT" altLang="it-IT" sz="1400" b="1" dirty="0"/>
          </a:p>
          <a:p>
            <a:pPr algn="just" eaLnBrk="1" hangingPunct="1"/>
            <a:endParaRPr lang="it-IT" altLang="it-IT" sz="1400" dirty="0"/>
          </a:p>
        </p:txBody>
      </p:sp>
      <p:sp>
        <p:nvSpPr>
          <p:cNvPr id="5" name="CasellaDiTesto 1">
            <a:extLst>
              <a:ext uri="{FF2B5EF4-FFF2-40B4-BE49-F238E27FC236}">
                <a16:creationId xmlns:a16="http://schemas.microsoft.com/office/drawing/2014/main" id="{E0B46EE8-3746-1F3B-F8B6-C2BF94F53872}"/>
              </a:ext>
            </a:extLst>
          </p:cNvPr>
          <p:cNvSpPr txBox="1">
            <a:spLocks noChangeArrowheads="1"/>
          </p:cNvSpPr>
          <p:nvPr/>
        </p:nvSpPr>
        <p:spPr bwMode="auto">
          <a:xfrm>
            <a:off x="1650028" y="3721497"/>
            <a:ext cx="6245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it-IT" altLang="it-IT" sz="1400" dirty="0">
                <a:solidFill>
                  <a:srgbClr val="C00000"/>
                </a:solidFill>
              </a:rPr>
              <a:t>Tesserati </a:t>
            </a:r>
            <a:r>
              <a:rPr lang="it-IT" altLang="it-IT" sz="1400" dirty="0">
                <a:solidFill>
                  <a:srgbClr val="C00000"/>
                </a:solidFill>
                <a:sym typeface="Wingdings" panose="05000000000000000000" pitchFamily="2" charset="2"/>
              </a:rPr>
              <a:t> </a:t>
            </a:r>
            <a:r>
              <a:rPr lang="it-IT" altLang="it-IT" sz="1400" dirty="0">
                <a:solidFill>
                  <a:srgbClr val="C00000"/>
                </a:solidFill>
              </a:rPr>
              <a:t>non inferiore a 3 anni e ammenda non inferiore a € 25.000,00.</a:t>
            </a:r>
          </a:p>
        </p:txBody>
      </p:sp>
      <p:sp>
        <p:nvSpPr>
          <p:cNvPr id="6" name="CasellaDiTesto 2">
            <a:extLst>
              <a:ext uri="{FF2B5EF4-FFF2-40B4-BE49-F238E27FC236}">
                <a16:creationId xmlns:a16="http://schemas.microsoft.com/office/drawing/2014/main" id="{8CE86567-3516-C3F8-364A-6768BEE1C948}"/>
              </a:ext>
            </a:extLst>
          </p:cNvPr>
          <p:cNvSpPr txBox="1">
            <a:spLocks noChangeArrowheads="1"/>
          </p:cNvSpPr>
          <p:nvPr/>
        </p:nvSpPr>
        <p:spPr bwMode="auto">
          <a:xfrm>
            <a:off x="1650027" y="4545163"/>
            <a:ext cx="59728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a:r>
              <a:rPr lang="it-IT" altLang="it-IT" sz="1400" dirty="0">
                <a:solidFill>
                  <a:srgbClr val="C00000"/>
                </a:solidFill>
              </a:rPr>
              <a:t>Società </a:t>
            </a:r>
            <a:r>
              <a:rPr lang="it-IT" altLang="it-IT" sz="1400" dirty="0">
                <a:solidFill>
                  <a:srgbClr val="C00000"/>
                </a:solidFill>
                <a:sym typeface="Wingdings" panose="05000000000000000000" pitchFamily="2" charset="2"/>
              </a:rPr>
              <a:t> </a:t>
            </a:r>
            <a:r>
              <a:rPr lang="it-IT" altLang="it-IT" sz="1400" dirty="0">
                <a:solidFill>
                  <a:srgbClr val="C00000"/>
                </a:solidFill>
              </a:rPr>
              <a:t>penalizzazione, retrocessioni, esclusione dal campionato, non assegnazione del titolo.</a:t>
            </a:r>
          </a:p>
        </p:txBody>
      </p:sp>
      <p:sp>
        <p:nvSpPr>
          <p:cNvPr id="9" name="CasellaDiTesto 8">
            <a:extLst>
              <a:ext uri="{FF2B5EF4-FFF2-40B4-BE49-F238E27FC236}">
                <a16:creationId xmlns:a16="http://schemas.microsoft.com/office/drawing/2014/main" id="{CF157B59-4268-709C-5F70-49E305D4B2C4}"/>
              </a:ext>
            </a:extLst>
          </p:cNvPr>
          <p:cNvSpPr txBox="1"/>
          <p:nvPr/>
        </p:nvSpPr>
        <p:spPr>
          <a:xfrm>
            <a:off x="247698" y="1370048"/>
            <a:ext cx="8669600" cy="22467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eaLnBrk="1" hangingPunct="1"/>
            <a:endParaRPr lang="it-IT" altLang="it-IT" sz="1400" b="1" dirty="0">
              <a:latin typeface="Lato" panose="020F0502020204030203" pitchFamily="34" charset="0"/>
              <a:ea typeface="Lato" panose="020F0502020204030203" pitchFamily="34" charset="0"/>
              <a:cs typeface="Lato" panose="020F0502020204030203" pitchFamily="34" charset="0"/>
            </a:endParaRPr>
          </a:p>
          <a:p>
            <a:pPr algn="just" eaLnBrk="1" hangingPunct="1"/>
            <a:r>
              <a:rPr lang="it-IT" altLang="it-IT" sz="1400" u="sng" dirty="0">
                <a:latin typeface="Lato" panose="020F0502020204030203" pitchFamily="34" charset="0"/>
                <a:ea typeface="Lato" panose="020F0502020204030203" pitchFamily="34" charset="0"/>
                <a:cs typeface="Lato" panose="020F0502020204030203" pitchFamily="34" charset="0"/>
              </a:rPr>
              <a:t>Professionisti</a:t>
            </a:r>
            <a:r>
              <a:rPr lang="it-IT" altLang="it-IT" sz="1400" dirty="0">
                <a:latin typeface="Lato" panose="020F0502020204030203" pitchFamily="34" charset="0"/>
                <a:ea typeface="Lato" panose="020F0502020204030203" pitchFamily="34" charset="0"/>
                <a:cs typeface="Lato" panose="020F0502020204030203" pitchFamily="34" charset="0"/>
              </a:rPr>
              <a:t> </a:t>
            </a:r>
            <a:r>
              <a:rPr lang="it-IT" altLang="it-IT" sz="1400"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a:t>
            </a:r>
            <a:r>
              <a:rPr lang="it-IT" altLang="it-IT" sz="1400" dirty="0">
                <a:latin typeface="Lato" panose="020F0502020204030203" pitchFamily="34" charset="0"/>
                <a:ea typeface="Lato" panose="020F0502020204030203" pitchFamily="34" charset="0"/>
                <a:cs typeface="Lato" panose="020F0502020204030203" pitchFamily="34" charset="0"/>
              </a:rPr>
              <a:t> divieto di effettuare o accettare scommesse, direttamente o per interposta persona, </a:t>
            </a:r>
            <a:r>
              <a:rPr lang="it-IT" altLang="it-IT" sz="1400" b="1" dirty="0">
                <a:latin typeface="Lato" panose="020F0502020204030203" pitchFamily="34" charset="0"/>
                <a:ea typeface="Lato" panose="020F0502020204030203" pitchFamily="34" charset="0"/>
                <a:cs typeface="Lato" panose="020F0502020204030203" pitchFamily="34" charset="0"/>
              </a:rPr>
              <a:t>anche presso soggetti autorizzati</a:t>
            </a:r>
            <a:r>
              <a:rPr lang="it-IT" altLang="it-IT" sz="1400" dirty="0">
                <a:latin typeface="Lato" panose="020F0502020204030203" pitchFamily="34" charset="0"/>
                <a:ea typeface="Lato" panose="020F0502020204030203" pitchFamily="34" charset="0"/>
                <a:cs typeface="Lato" panose="020F0502020204030203" pitchFamily="34" charset="0"/>
              </a:rPr>
              <a:t>, o di agevolare scommesse di altri, che abbiano ad oggetto i risultati relativi a incontri ufficiali FIFA, UEFA, FIGC.</a:t>
            </a:r>
          </a:p>
          <a:p>
            <a:pPr algn="just" eaLnBrk="1" hangingPunct="1"/>
            <a:endParaRPr lang="it-IT" altLang="it-IT" sz="1400" u="sng" dirty="0">
              <a:latin typeface="Lato" panose="020F0502020204030203" pitchFamily="34" charset="0"/>
              <a:ea typeface="Lato" panose="020F0502020204030203" pitchFamily="34" charset="0"/>
              <a:cs typeface="Lato" panose="020F0502020204030203" pitchFamily="34" charset="0"/>
            </a:endParaRPr>
          </a:p>
          <a:p>
            <a:pPr algn="just" eaLnBrk="1" hangingPunct="1"/>
            <a:r>
              <a:rPr lang="it-IT" altLang="it-IT" sz="1400" u="sng" dirty="0">
                <a:latin typeface="Lato" panose="020F0502020204030203" pitchFamily="34" charset="0"/>
                <a:ea typeface="Lato" panose="020F0502020204030203" pitchFamily="34" charset="0"/>
                <a:cs typeface="Lato" panose="020F0502020204030203" pitchFamily="34" charset="0"/>
              </a:rPr>
              <a:t>Dilettanti</a:t>
            </a:r>
            <a:r>
              <a:rPr lang="it-IT" altLang="it-IT" sz="1400" dirty="0">
                <a:latin typeface="Lato" panose="020F0502020204030203" pitchFamily="34" charset="0"/>
                <a:ea typeface="Lato" panose="020F0502020204030203" pitchFamily="34" charset="0"/>
                <a:cs typeface="Lato" panose="020F0502020204030203" pitchFamily="34" charset="0"/>
              </a:rPr>
              <a:t> </a:t>
            </a:r>
            <a:r>
              <a:rPr lang="it-IT" altLang="it-IT" sz="1400"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a:t>
            </a:r>
            <a:r>
              <a:rPr lang="it-IT" altLang="it-IT" sz="1400" dirty="0">
                <a:latin typeface="Lato" panose="020F0502020204030203" pitchFamily="34" charset="0"/>
                <a:ea typeface="Lato" panose="020F0502020204030203" pitchFamily="34" charset="0"/>
                <a:cs typeface="Lato" panose="020F0502020204030203" pitchFamily="34" charset="0"/>
              </a:rPr>
              <a:t> divieto di effettuare o accettare scommesse, direttamente o per interposta persona, </a:t>
            </a:r>
            <a:r>
              <a:rPr lang="it-IT" altLang="it-IT" sz="1400" b="1" dirty="0">
                <a:latin typeface="Lato" panose="020F0502020204030203" pitchFamily="34" charset="0"/>
                <a:ea typeface="Lato" panose="020F0502020204030203" pitchFamily="34" charset="0"/>
                <a:cs typeface="Lato" panose="020F0502020204030203" pitchFamily="34" charset="0"/>
              </a:rPr>
              <a:t>presso 	soggetti non autorizzati, </a:t>
            </a:r>
            <a:r>
              <a:rPr lang="it-IT" altLang="it-IT" sz="1400" dirty="0">
                <a:latin typeface="Lato" panose="020F0502020204030203" pitchFamily="34" charset="0"/>
                <a:ea typeface="Lato" panose="020F0502020204030203" pitchFamily="34" charset="0"/>
                <a:cs typeface="Lato" panose="020F0502020204030203" pitchFamily="34" charset="0"/>
              </a:rPr>
              <a:t>o di agevolare scommesse di altri, che abbiano ad oggetto i risultati relativi a incontri ufficiali FIFA, UEFA, FIGC. </a:t>
            </a:r>
          </a:p>
          <a:p>
            <a:pPr algn="just" eaLnBrk="1" hangingPunct="1"/>
            <a:r>
              <a:rPr lang="it-IT" altLang="it-IT" sz="1400" dirty="0">
                <a:latin typeface="Lato" panose="020F0502020204030203" pitchFamily="34" charset="0"/>
                <a:ea typeface="Lato" panose="020F0502020204030203" pitchFamily="34" charset="0"/>
                <a:cs typeface="Lato" panose="020F0502020204030203" pitchFamily="34" charset="0"/>
              </a:rPr>
              <a:t>Divieto di effettuare o accettare scommesse, direttamente o per interposta persona, presso i 	soggetti autorizzati, relativamente a gare delle competizioni in cui militano le loro squadre (ad es. Serie D).</a:t>
            </a:r>
          </a:p>
        </p:txBody>
      </p:sp>
      <p:sp>
        <p:nvSpPr>
          <p:cNvPr id="11" name="CasellaDiTesto 10">
            <a:extLst>
              <a:ext uri="{FF2B5EF4-FFF2-40B4-BE49-F238E27FC236}">
                <a16:creationId xmlns:a16="http://schemas.microsoft.com/office/drawing/2014/main" id="{DBD629DA-C8EA-3E64-E85C-9B2507ACC133}"/>
              </a:ext>
            </a:extLst>
          </p:cNvPr>
          <p:cNvSpPr txBox="1"/>
          <p:nvPr/>
        </p:nvSpPr>
        <p:spPr>
          <a:xfrm>
            <a:off x="285160" y="5379469"/>
            <a:ext cx="8594676"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eaLnBrk="1" hangingPunct="1"/>
            <a:r>
              <a:rPr lang="it-IT" altLang="it-IT" sz="1400" u="sng" dirty="0">
                <a:latin typeface="Lato" panose="020F0502020204030203" pitchFamily="34" charset="0"/>
                <a:ea typeface="Lato" panose="020F0502020204030203" pitchFamily="34" charset="0"/>
                <a:cs typeface="Lato" panose="020F0502020204030203" pitchFamily="34" charset="0"/>
              </a:rPr>
              <a:t>Obbligo di denuncia</a:t>
            </a:r>
            <a:r>
              <a:rPr lang="it-IT" altLang="it-IT" sz="1400" dirty="0">
                <a:latin typeface="Lato" panose="020F0502020204030203" pitchFamily="34" charset="0"/>
                <a:ea typeface="Lato" panose="020F0502020204030203" pitchFamily="34" charset="0"/>
                <a:cs typeface="Lato" panose="020F0502020204030203" pitchFamily="34" charset="0"/>
              </a:rPr>
              <a:t> </a:t>
            </a:r>
            <a:r>
              <a:rPr lang="it-IT" altLang="it-IT" sz="1400" dirty="0">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a:t>
            </a:r>
            <a:r>
              <a:rPr lang="it-IT" altLang="it-IT" sz="1400" dirty="0">
                <a:latin typeface="Lato" panose="020F0502020204030203" pitchFamily="34" charset="0"/>
                <a:ea typeface="Lato" panose="020F0502020204030203" pitchFamily="34" charset="0"/>
                <a:cs typeface="Lato" panose="020F0502020204030203" pitchFamily="34" charset="0"/>
              </a:rPr>
              <a:t> chi ne è venuto a conoscenza, in qualunque modo, ha l’obbligo di informare la Procura Federale – sanzione non inferiore a sei mesi e ammenda non inferiore a € 15.000,00.</a:t>
            </a:r>
          </a:p>
        </p:txBody>
      </p:sp>
      <p:cxnSp>
        <p:nvCxnSpPr>
          <p:cNvPr id="14" name="Connettore 2 13">
            <a:extLst>
              <a:ext uri="{FF2B5EF4-FFF2-40B4-BE49-F238E27FC236}">
                <a16:creationId xmlns:a16="http://schemas.microsoft.com/office/drawing/2014/main" id="{5063B264-0E2C-5EAD-79D5-0B2B92C28DB8}"/>
              </a:ext>
            </a:extLst>
          </p:cNvPr>
          <p:cNvCxnSpPr>
            <a:cxnSpLocks/>
            <a:endCxn id="5" idx="1"/>
          </p:cNvCxnSpPr>
          <p:nvPr/>
        </p:nvCxnSpPr>
        <p:spPr>
          <a:xfrm flipV="1">
            <a:off x="1239715" y="3875386"/>
            <a:ext cx="410313" cy="3683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8C6CB843-99E3-9E07-17FD-58F17A78B517}"/>
              </a:ext>
            </a:extLst>
          </p:cNvPr>
          <p:cNvCxnSpPr>
            <a:cxnSpLocks/>
          </p:cNvCxnSpPr>
          <p:nvPr/>
        </p:nvCxnSpPr>
        <p:spPr>
          <a:xfrm>
            <a:off x="1248508" y="4234077"/>
            <a:ext cx="401519" cy="4169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4">
            <a:extLst>
              <a:ext uri="{FF2B5EF4-FFF2-40B4-BE49-F238E27FC236}">
                <a16:creationId xmlns:a16="http://schemas.microsoft.com/office/drawing/2014/main" id="{D6674946-37B1-61F0-17F4-AEC25D106A9B}"/>
              </a:ext>
            </a:extLst>
          </p:cNvPr>
          <p:cNvSpPr txBox="1">
            <a:spLocks noChangeArrowheads="1"/>
          </p:cNvSpPr>
          <p:nvPr/>
        </p:nvSpPr>
        <p:spPr bwMode="auto">
          <a:xfrm>
            <a:off x="11744" y="345943"/>
            <a:ext cx="9120511" cy="49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hangingPunct="1">
              <a:lnSpc>
                <a:spcPct val="150000"/>
              </a:lnSpc>
            </a:pPr>
            <a:r>
              <a:rPr lang="it-IT" altLang="it-IT" sz="2000" b="1" u="sng" dirty="0">
                <a:solidFill>
                  <a:schemeClr val="accent3">
                    <a:lumMod val="75000"/>
                  </a:schemeClr>
                </a:solidFill>
                <a:latin typeface="Lato" panose="020F0502020204030203" pitchFamily="34" charset="0"/>
                <a:ea typeface="Lato" panose="020F0502020204030203" pitchFamily="34" charset="0"/>
                <a:cs typeface="Lato" panose="020F0502020204030203" pitchFamily="34" charset="0"/>
              </a:rPr>
              <a:t>ART. 24 CGS FIGC - DIVIETO DI SCOMMESSE ED OBBLIGO DI DENUNCIA</a:t>
            </a:r>
          </a:p>
        </p:txBody>
      </p:sp>
    </p:spTree>
    <p:extLst>
      <p:ext uri="{BB962C8B-B14F-4D97-AF65-F5344CB8AC3E}">
        <p14:creationId xmlns:p14="http://schemas.microsoft.com/office/powerpoint/2010/main" val="992481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6B99A8-F55A-B008-AB25-ED7BB31B02EF}"/>
              </a:ext>
            </a:extLst>
          </p:cNvPr>
          <p:cNvSpPr>
            <a:spLocks noGrp="1"/>
          </p:cNvSpPr>
          <p:nvPr>
            <p:ph type="title"/>
          </p:nvPr>
        </p:nvSpPr>
        <p:spPr/>
        <p:txBody>
          <a:bodyPr/>
          <a:lstStyle/>
          <a:p>
            <a:r>
              <a:rPr lang="it-IT" b="1" u="sng" dirty="0">
                <a:latin typeface="Lato" panose="020F0502020204030203" pitchFamily="34" charset="0"/>
                <a:ea typeface="Lato" panose="020F0502020204030203" pitchFamily="34" charset="0"/>
                <a:cs typeface="Lato" panose="020F0502020204030203" pitchFamily="34" charset="0"/>
              </a:rPr>
              <a:t>I RECENTI CASI «FAGIOLI E TONALI»</a:t>
            </a:r>
          </a:p>
        </p:txBody>
      </p:sp>
      <p:sp>
        <p:nvSpPr>
          <p:cNvPr id="3" name="Segnaposto contenuto 2">
            <a:extLst>
              <a:ext uri="{FF2B5EF4-FFF2-40B4-BE49-F238E27FC236}">
                <a16:creationId xmlns:a16="http://schemas.microsoft.com/office/drawing/2014/main" id="{C1C84FA2-CC47-3C9E-3463-3DCAB6AF4CBE}"/>
              </a:ext>
            </a:extLst>
          </p:cNvPr>
          <p:cNvSpPr>
            <a:spLocks noGrp="1"/>
          </p:cNvSpPr>
          <p:nvPr>
            <p:ph sz="quarter" idx="1"/>
          </p:nvPr>
        </p:nvSpPr>
        <p:spPr>
          <a:xfrm>
            <a:off x="301625" y="1610891"/>
            <a:ext cx="6526338" cy="4572000"/>
          </a:xfrm>
        </p:spPr>
        <p:txBody>
          <a:bodyPr>
            <a:normAutofit fontScale="92500" lnSpcReduction="10000"/>
          </a:bodyPr>
          <a:lstStyle/>
          <a:p>
            <a:pPr marL="0" indent="0" algn="just">
              <a:buNone/>
            </a:pPr>
            <a:r>
              <a:rPr lang="it-IT" sz="1400" b="1" dirty="0">
                <a:solidFill>
                  <a:schemeClr val="tx1"/>
                </a:solidFill>
                <a:latin typeface="Lato" panose="020F0502020204030203" pitchFamily="34" charset="0"/>
                <a:ea typeface="Lato" panose="020F0502020204030203" pitchFamily="34" charset="0"/>
                <a:cs typeface="Lato" panose="020F0502020204030203" pitchFamily="34" charset="0"/>
              </a:rPr>
              <a:t>Sandro Tonali </a:t>
            </a:r>
            <a:r>
              <a:rPr lang="it-IT" sz="1400" dirty="0">
                <a:solidFill>
                  <a:schemeClr val="tx1"/>
                </a:solidFill>
                <a:latin typeface="Lato" panose="020F0502020204030203" pitchFamily="34" charset="0"/>
                <a:ea typeface="Lato" panose="020F0502020204030203" pitchFamily="34" charset="0"/>
                <a:cs typeface="Lato" panose="020F0502020204030203" pitchFamily="34" charset="0"/>
              </a:rPr>
              <a:t>e </a:t>
            </a:r>
            <a:r>
              <a:rPr lang="it-IT" sz="1400" b="1" dirty="0">
                <a:solidFill>
                  <a:schemeClr val="tx1"/>
                </a:solidFill>
                <a:latin typeface="Lato" panose="020F0502020204030203" pitchFamily="34" charset="0"/>
                <a:ea typeface="Lato" panose="020F0502020204030203" pitchFamily="34" charset="0"/>
                <a:cs typeface="Lato" panose="020F0502020204030203" pitchFamily="34" charset="0"/>
              </a:rPr>
              <a:t>Nicolò Fagioli </a:t>
            </a:r>
            <a:r>
              <a:rPr lang="it-IT" sz="1400" dirty="0">
                <a:solidFill>
                  <a:schemeClr val="tx1"/>
                </a:solidFill>
                <a:latin typeface="Lato" panose="020F0502020204030203" pitchFamily="34" charset="0"/>
                <a:ea typeface="Lato" panose="020F0502020204030203" pitchFamily="34" charset="0"/>
                <a:cs typeface="Lato" panose="020F0502020204030203" pitchFamily="34" charset="0"/>
              </a:rPr>
              <a:t>sono stati indagati dalla Procura di Torino nell’ambito di un’inchiesta su scommesse effettuate su piattaforme online illegali.</a:t>
            </a:r>
          </a:p>
          <a:p>
            <a:pPr marL="0" indent="0" algn="just">
              <a:buNone/>
            </a:pPr>
            <a:r>
              <a:rPr lang="it-IT" sz="1400" dirty="0">
                <a:solidFill>
                  <a:schemeClr val="tx1"/>
                </a:solidFill>
                <a:latin typeface="Lato" panose="020F0502020204030203" pitchFamily="34" charset="0"/>
                <a:ea typeface="Lato" panose="020F0502020204030203" pitchFamily="34" charset="0"/>
                <a:cs typeface="Lato" panose="020F0502020204030203" pitchFamily="34" charset="0"/>
              </a:rPr>
              <a:t>Le forze dell'ordine recatisi all'uopo a Coverciano, durante il ritiro della Nazionale, hanno ascoltato i due azzurri in una stanza del centro federale per avere i primi chiarimenti sul loro eventuale coinvolgimento.</a:t>
            </a:r>
          </a:p>
          <a:p>
            <a:pPr marL="0" indent="0" algn="just">
              <a:buNone/>
            </a:pPr>
            <a:r>
              <a:rPr lang="it-IT" sz="1400" dirty="0">
                <a:solidFill>
                  <a:schemeClr val="tx1"/>
                </a:solidFill>
                <a:latin typeface="Lato" panose="020F0502020204030203" pitchFamily="34" charset="0"/>
                <a:ea typeface="Lato" panose="020F0502020204030203" pitchFamily="34" charset="0"/>
                <a:cs typeface="Lato" panose="020F0502020204030203" pitchFamily="34" charset="0"/>
              </a:rPr>
              <a:t>Dopo la scelta di autodenunciarsi, il centrocampista della Juventus ha patteggiato con la Procura Federale una </a:t>
            </a:r>
            <a:r>
              <a:rPr lang="it-IT" sz="1400" b="1" dirty="0">
                <a:solidFill>
                  <a:schemeClr val="tx1"/>
                </a:solidFill>
                <a:latin typeface="Lato" panose="020F0502020204030203" pitchFamily="34" charset="0"/>
                <a:ea typeface="Lato" panose="020F0502020204030203" pitchFamily="34" charset="0"/>
                <a:cs typeface="Lato" panose="020F0502020204030203" pitchFamily="34" charset="0"/>
              </a:rPr>
              <a:t>pena di 7 mesi di squalifica più 5 di prescrizioni alternative, oltre l’obbligo di seguire un percorso di terapia di 6 mesi e un ciclo di almeno 10 incontri pubblici presso Associazioni sportive dilettantistiche, Centri federali territoriali e Centri per il recupero dalla dipendenza dal gioco d’azzardo e un’ammenda da Euro 12.500,00</a:t>
            </a:r>
            <a:r>
              <a:rPr lang="it-IT" sz="1400" dirty="0">
                <a:solidFill>
                  <a:schemeClr val="tx1"/>
                </a:solidFill>
                <a:latin typeface="Lato" panose="020F0502020204030203" pitchFamily="34" charset="0"/>
                <a:ea typeface="Lato" panose="020F0502020204030203" pitchFamily="34" charset="0"/>
                <a:cs typeface="Lato" panose="020F0502020204030203" pitchFamily="34" charset="0"/>
              </a:rPr>
              <a:t>.</a:t>
            </a:r>
          </a:p>
          <a:p>
            <a:pPr marL="0" indent="0" algn="just">
              <a:buNone/>
            </a:pPr>
            <a:endParaRPr lang="it-IT" sz="14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it-IT" sz="1400" dirty="0">
                <a:solidFill>
                  <a:schemeClr val="tx1"/>
                </a:solidFill>
                <a:latin typeface="Lato" panose="020F0502020204030203" pitchFamily="34" charset="0"/>
                <a:ea typeface="Lato" panose="020F0502020204030203" pitchFamily="34" charset="0"/>
                <a:cs typeface="Lato" panose="020F0502020204030203" pitchFamily="34" charset="0"/>
              </a:rPr>
              <a:t>Più complicata la posizione del nuovo centrocampista del Newcastle, che ha ammesso di aver scommesso su partite riguardanti le sue ex squadre, Brescia e Milan.</a:t>
            </a:r>
          </a:p>
          <a:p>
            <a:pPr marL="0" indent="0" algn="just">
              <a:lnSpc>
                <a:spcPct val="110000"/>
              </a:lnSpc>
              <a:spcBef>
                <a:spcPts val="0"/>
              </a:spcBef>
              <a:buNone/>
            </a:pPr>
            <a:r>
              <a:rPr lang="it-IT" sz="1400" dirty="0">
                <a:solidFill>
                  <a:schemeClr val="tx1"/>
                </a:solidFill>
                <a:latin typeface="Lato" panose="020F0502020204030203" pitchFamily="34" charset="0"/>
                <a:ea typeface="Lato" panose="020F0502020204030203" pitchFamily="34" charset="0"/>
                <a:cs typeface="Lato" panose="020F0502020204030203" pitchFamily="34" charset="0"/>
              </a:rPr>
              <a:t>Per lui, il patteggiamento con la Procura Federale si è chiuso per </a:t>
            </a:r>
            <a:r>
              <a:rPr lang="it-IT" sz="1400" b="1" dirty="0">
                <a:solidFill>
                  <a:schemeClr val="tx1"/>
                </a:solidFill>
                <a:latin typeface="Lato" panose="020F0502020204030203" pitchFamily="34" charset="0"/>
                <a:ea typeface="Lato" panose="020F0502020204030203" pitchFamily="34" charset="0"/>
                <a:cs typeface="Lato" panose="020F0502020204030203" pitchFamily="34" charset="0"/>
              </a:rPr>
              <a:t>18 mesi complessivi di squalifica, 8 dei quali commutati in prescrizioni alternative, e una ammenda di 20.000 euro</a:t>
            </a:r>
            <a:r>
              <a:rPr lang="it-IT" sz="1400" dirty="0">
                <a:solidFill>
                  <a:schemeClr val="tx1"/>
                </a:solidFill>
                <a:latin typeface="Lato" panose="020F0502020204030203" pitchFamily="34" charset="0"/>
                <a:ea typeface="Lato" panose="020F0502020204030203" pitchFamily="34" charset="0"/>
                <a:cs typeface="Lato" panose="020F0502020204030203" pitchFamily="34" charset="0"/>
              </a:rPr>
              <a:t>, per la violazione dell`art. 24 del CGS che vieta la possibilità di «effettuare scommesse su eventi calcistici organizzati da FIGC, UEFA e FIFA». </a:t>
            </a:r>
          </a:p>
          <a:p>
            <a:pPr marL="0" indent="0" algn="just">
              <a:buNone/>
            </a:pPr>
            <a:r>
              <a:rPr lang="it-IT" sz="1400" dirty="0">
                <a:solidFill>
                  <a:schemeClr val="tx1"/>
                </a:solidFill>
                <a:latin typeface="Lato" panose="020F0502020204030203" pitchFamily="34" charset="0"/>
                <a:ea typeface="Lato" panose="020F0502020204030203" pitchFamily="34" charset="0"/>
                <a:cs typeface="Lato" panose="020F0502020204030203" pitchFamily="34" charset="0"/>
              </a:rPr>
              <a:t>Anche Tonali </a:t>
            </a:r>
            <a:r>
              <a:rPr lang="it-IT" sz="1400" b="0" i="0" dirty="0">
                <a:solidFill>
                  <a:schemeClr val="tx1"/>
                </a:solidFill>
                <a:effectLst/>
                <a:latin typeface="Lato" panose="020F0502020204030203" pitchFamily="34" charset="0"/>
                <a:ea typeface="Lato" panose="020F0502020204030203" pitchFamily="34" charset="0"/>
                <a:cs typeface="Lato" panose="020F0502020204030203" pitchFamily="34" charset="0"/>
              </a:rPr>
              <a:t>dovrà partecipare e ad un </a:t>
            </a:r>
            <a:r>
              <a:rPr lang="it-IT" sz="1400" b="1" i="0" dirty="0">
                <a:solidFill>
                  <a:schemeClr val="tx1"/>
                </a:solidFill>
                <a:effectLst/>
                <a:latin typeface="Lato" panose="020F0502020204030203" pitchFamily="34" charset="0"/>
                <a:ea typeface="Lato" panose="020F0502020204030203" pitchFamily="34" charset="0"/>
                <a:cs typeface="Lato" panose="020F0502020204030203" pitchFamily="34" charset="0"/>
              </a:rPr>
              <a:t>ciclo di almeno 16 incontri pubblici </a:t>
            </a:r>
            <a:r>
              <a:rPr lang="it-IT" sz="1400" b="0" i="0" dirty="0">
                <a:solidFill>
                  <a:schemeClr val="tx1"/>
                </a:solidFill>
                <a:effectLst/>
                <a:latin typeface="Lato" panose="020F0502020204030203" pitchFamily="34" charset="0"/>
                <a:ea typeface="Lato" panose="020F0502020204030203" pitchFamily="34" charset="0"/>
                <a:cs typeface="Lato" panose="020F0502020204030203" pitchFamily="34" charset="0"/>
              </a:rPr>
              <a:t>per sensibilizzare gli atleti sul problema della dipendenza dal gioco d’azzardo.</a:t>
            </a:r>
          </a:p>
          <a:p>
            <a:pPr marL="0" indent="0" algn="just">
              <a:buNone/>
            </a:pPr>
            <a:endParaRPr lang="it-IT" sz="14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lgn="just">
              <a:buNone/>
            </a:pPr>
            <a:r>
              <a:rPr lang="it-IT" sz="1400" b="1" dirty="0">
                <a:solidFill>
                  <a:srgbClr val="C00000"/>
                </a:solidFill>
                <a:latin typeface="Lato" panose="020F0502020204030203" pitchFamily="34" charset="0"/>
                <a:ea typeface="Lato" panose="020F0502020204030203" pitchFamily="34" charset="0"/>
                <a:cs typeface="Lato" panose="020F0502020204030203" pitchFamily="34" charset="0"/>
              </a:rPr>
              <a:t>Lo stop all'attività sportiva è esteso anche all’ambito delle competizioni UEFA e FIFA.</a:t>
            </a:r>
          </a:p>
        </p:txBody>
      </p:sp>
      <p:pic>
        <p:nvPicPr>
          <p:cNvPr id="4" name="Picture 4" descr="La prima pagina de La Gazzetta dello Sport titola così: &quot;Fagioli, arriva lo  stop&quot; - TUTTOmercatoWEB.com">
            <a:extLst>
              <a:ext uri="{FF2B5EF4-FFF2-40B4-BE49-F238E27FC236}">
                <a16:creationId xmlns:a16="http://schemas.microsoft.com/office/drawing/2014/main" id="{88364957-4D70-73F0-2101-DA0ABBA4D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773" y="1587068"/>
            <a:ext cx="1579938" cy="2289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IMA PAGINA - Gazzetta: &quot;Tonali ha scommesso sul Milan&quot;">
            <a:extLst>
              <a:ext uri="{FF2B5EF4-FFF2-40B4-BE49-F238E27FC236}">
                <a16:creationId xmlns:a16="http://schemas.microsoft.com/office/drawing/2014/main" id="{53A3B751-F876-BCA5-16C3-9893886208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685" y="4097801"/>
            <a:ext cx="2008113" cy="1232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006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E0AD32-9738-AD68-A393-25FFE54BD512}"/>
              </a:ext>
            </a:extLst>
          </p:cNvPr>
          <p:cNvSpPr>
            <a:spLocks noGrp="1"/>
          </p:cNvSpPr>
          <p:nvPr>
            <p:ph type="title"/>
          </p:nvPr>
        </p:nvSpPr>
        <p:spPr>
          <a:xfrm>
            <a:off x="2245852" y="437319"/>
            <a:ext cx="4652293" cy="582761"/>
          </a:xfrm>
        </p:spPr>
        <p:txBody>
          <a:bodyPr/>
          <a:lstStyle/>
          <a:p>
            <a:r>
              <a:rPr lang="it-IT" sz="2400" b="1" u="sng" dirty="0">
                <a:latin typeface="Lato" panose="020F0502020204030203" pitchFamily="34" charset="0"/>
                <a:ea typeface="Lato" panose="020F0502020204030203" pitchFamily="34" charset="0"/>
                <a:cs typeface="Lato" panose="020F0502020204030203" pitchFamily="34" charset="0"/>
              </a:rPr>
              <a:t>DIVIETO DI SCOMMESSE IN AMBITO FISE</a:t>
            </a:r>
          </a:p>
        </p:txBody>
      </p:sp>
      <p:sp>
        <p:nvSpPr>
          <p:cNvPr id="4" name="CasellaDiTesto 3">
            <a:extLst>
              <a:ext uri="{FF2B5EF4-FFF2-40B4-BE49-F238E27FC236}">
                <a16:creationId xmlns:a16="http://schemas.microsoft.com/office/drawing/2014/main" id="{65A91FBA-9E22-78A6-07A2-C9751493663D}"/>
              </a:ext>
            </a:extLst>
          </p:cNvPr>
          <p:cNvSpPr txBox="1"/>
          <p:nvPr/>
        </p:nvSpPr>
        <p:spPr>
          <a:xfrm>
            <a:off x="323528" y="1700808"/>
            <a:ext cx="8424936" cy="2308324"/>
          </a:xfrm>
          <a:prstGeom prst="rect">
            <a:avLst/>
          </a:prstGeom>
          <a:noFill/>
        </p:spPr>
        <p:txBody>
          <a:bodyPr wrap="square" rtlCol="0">
            <a:spAutoFit/>
          </a:bodyPr>
          <a:lstStyle/>
          <a:p>
            <a:r>
              <a:rPr lang="it-IT" b="1" u="sng" dirty="0">
                <a:latin typeface="Lato" panose="020F0502020204030203" pitchFamily="34" charset="0"/>
                <a:ea typeface="Lato" panose="020F0502020204030203" pitchFamily="34" charset="0"/>
                <a:cs typeface="Lato" panose="020F0502020204030203" pitchFamily="34" charset="0"/>
              </a:rPr>
              <a:t>Statuto FISE - Art. 10, comma 4 «Doveri dei tesserati»</a:t>
            </a:r>
          </a:p>
          <a:p>
            <a:pPr algn="just"/>
            <a:r>
              <a:rPr lang="it-IT" i="1" dirty="0">
                <a:latin typeface="Lato" panose="020F0502020204030203" pitchFamily="34" charset="0"/>
                <a:ea typeface="Lato" panose="020F0502020204030203" pitchFamily="34" charset="0"/>
                <a:cs typeface="Lato" panose="020F0502020204030203" pitchFamily="34" charset="0"/>
              </a:rPr>
              <a:t>«E’ fatto divieto per i tesserati dei più alti livelli dei settori dilettantistici di </a:t>
            </a:r>
            <a:r>
              <a:rPr lang="it-IT" b="1" i="1" dirty="0">
                <a:latin typeface="Lato" panose="020F0502020204030203" pitchFamily="34" charset="0"/>
                <a:ea typeface="Lato" panose="020F0502020204030203" pitchFamily="34" charset="0"/>
                <a:cs typeface="Lato" panose="020F0502020204030203" pitchFamily="34" charset="0"/>
              </a:rPr>
              <a:t>effettuare o accettare scommesse, direttamente o indirettamente, aventi ad oggetto risultati relativi a incontri organizzati nell’ambito Federale, ovvero in quello della Federazione Equestre Internazionale</a:t>
            </a:r>
            <a:r>
              <a:rPr lang="it-IT" i="1" dirty="0">
                <a:latin typeface="Lato" panose="020F0502020204030203" pitchFamily="34" charset="0"/>
                <a:ea typeface="Lato" panose="020F0502020204030203" pitchFamily="34" charset="0"/>
                <a:cs typeface="Lato" panose="020F0502020204030203" pitchFamily="34" charset="0"/>
              </a:rPr>
              <a:t>. Il Regolamento di Giustizia deve indicare le modalità e gli ambiti di attuazione, nonché le relative sanzioni per i casi di violazione».</a:t>
            </a:r>
          </a:p>
          <a:p>
            <a:endParaRPr lang="it-IT" dirty="0">
              <a:latin typeface="Lato" panose="020F0502020204030203" pitchFamily="34" charset="0"/>
              <a:ea typeface="Lato" panose="020F0502020204030203" pitchFamily="34" charset="0"/>
              <a:cs typeface="Lato" panose="020F0502020204030203" pitchFamily="34" charset="0"/>
            </a:endParaRPr>
          </a:p>
          <a:p>
            <a:endParaRPr lang="it-IT" dirty="0">
              <a:latin typeface="Lato" panose="020F0502020204030203" pitchFamily="34" charset="0"/>
              <a:ea typeface="Lato" panose="020F0502020204030203" pitchFamily="34" charset="0"/>
              <a:cs typeface="Lato" panose="020F0502020204030203" pitchFamily="34" charset="0"/>
            </a:endParaRPr>
          </a:p>
        </p:txBody>
      </p:sp>
      <p:pic>
        <p:nvPicPr>
          <p:cNvPr id="2050" name="Picture 2" descr="How to bet on Horse Racing: Beginner's guide to wagering ponies; Belmont  Stakes | FOX Sports">
            <a:extLst>
              <a:ext uri="{FF2B5EF4-FFF2-40B4-BE49-F238E27FC236}">
                <a16:creationId xmlns:a16="http://schemas.microsoft.com/office/drawing/2014/main" id="{2A6677E8-EB98-F9AF-57BD-79D5DDDDA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568"/>
          <a:stretch/>
        </p:blipFill>
        <p:spPr bwMode="auto">
          <a:xfrm>
            <a:off x="1211981" y="3498379"/>
            <a:ext cx="672003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ederazione Italiana Sport Equestri Comitato Regionale Lombardia - Concluso  il primo Consiglio federale del 2019">
            <a:extLst>
              <a:ext uri="{FF2B5EF4-FFF2-40B4-BE49-F238E27FC236}">
                <a16:creationId xmlns:a16="http://schemas.microsoft.com/office/drawing/2014/main" id="{6C77552D-3A74-F176-93F2-B9687F858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673" y="260647"/>
            <a:ext cx="1403791"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955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02F69F-DF97-8B29-F806-A48DA705EC89}"/>
              </a:ext>
            </a:extLst>
          </p:cNvPr>
          <p:cNvSpPr>
            <a:spLocks noGrp="1"/>
          </p:cNvSpPr>
          <p:nvPr>
            <p:ph type="title"/>
          </p:nvPr>
        </p:nvSpPr>
        <p:spPr>
          <a:xfrm>
            <a:off x="304800" y="116632"/>
            <a:ext cx="8534400" cy="758825"/>
          </a:xfrm>
        </p:spPr>
        <p:txBody>
          <a:bodyPr/>
          <a:lstStyle/>
          <a:p>
            <a:r>
              <a:rPr lang="it-IT" sz="2600" b="1" u="sng" dirty="0">
                <a:latin typeface="Lato" panose="020F0502020204030203" pitchFamily="34" charset="0"/>
                <a:ea typeface="Lato" panose="020F0502020204030203" pitchFamily="34" charset="0"/>
                <a:cs typeface="Lato" panose="020F0502020204030203" pitchFamily="34" charset="0"/>
              </a:rPr>
              <a:t>ILLECITO AMMINISTRATIVO</a:t>
            </a:r>
          </a:p>
        </p:txBody>
      </p:sp>
      <p:pic>
        <p:nvPicPr>
          <p:cNvPr id="7170" name="Picture 2" descr="Immagine Cosa Sono le Plusvalenze">
            <a:extLst>
              <a:ext uri="{FF2B5EF4-FFF2-40B4-BE49-F238E27FC236}">
                <a16:creationId xmlns:a16="http://schemas.microsoft.com/office/drawing/2014/main" id="{DBC7DB30-105B-7915-2023-3A945029C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08" y="1570484"/>
            <a:ext cx="4608513" cy="221855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lusvalenze, a febbraio l'anticipazione della Gazzetta - La Gazzetta dello  Sport">
            <a:extLst>
              <a:ext uri="{FF2B5EF4-FFF2-40B4-BE49-F238E27FC236}">
                <a16:creationId xmlns:a16="http://schemas.microsoft.com/office/drawing/2014/main" id="{9895B7D2-DDD0-29DB-306E-656B6EFB7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08" y="3789040"/>
            <a:ext cx="4608513" cy="2592288"/>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A0C49103-915E-DF98-95FE-402A7B9D970A}"/>
              </a:ext>
            </a:extLst>
          </p:cNvPr>
          <p:cNvSpPr txBox="1"/>
          <p:nvPr/>
        </p:nvSpPr>
        <p:spPr>
          <a:xfrm>
            <a:off x="5148064" y="1570484"/>
            <a:ext cx="3763144" cy="4939814"/>
          </a:xfrm>
          <a:prstGeom prst="rect">
            <a:avLst/>
          </a:prstGeom>
          <a:noFill/>
        </p:spPr>
        <p:txBody>
          <a:bodyPr wrap="square">
            <a:spAutoFit/>
          </a:bodyPr>
          <a:lstStyle/>
          <a:p>
            <a:pPr algn="just"/>
            <a:r>
              <a:rPr lang="it-IT" sz="1500" b="1" dirty="0">
                <a:solidFill>
                  <a:schemeClr val="tx1"/>
                </a:solidFill>
                <a:latin typeface="Lato" panose="020F0502020204030203" pitchFamily="34" charset="0"/>
                <a:ea typeface="Lato" panose="020F0502020204030203" pitchFamily="34" charset="0"/>
                <a:cs typeface="Lato" panose="020F0502020204030203" pitchFamily="34" charset="0"/>
              </a:rPr>
              <a:t>ART. 31 CGS: VIOLAZIONI IN MATERIA GESTIONALE ED ECONOMICA</a:t>
            </a:r>
          </a:p>
          <a:p>
            <a:pPr algn="just"/>
            <a:endParaRPr lang="it-IT" sz="1500" b="1"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r>
              <a:rPr lang="it-IT" sz="1500" b="1" dirty="0">
                <a:solidFill>
                  <a:schemeClr val="tx1"/>
                </a:solidFill>
                <a:latin typeface="Lato" panose="020F0502020204030203" pitchFamily="34" charset="0"/>
                <a:ea typeface="Lato" panose="020F0502020204030203" pitchFamily="34" charset="0"/>
                <a:cs typeface="Lato" panose="020F0502020204030203" pitchFamily="34" charset="0"/>
              </a:rPr>
              <a:t>Mancata produzione, alterazione o falsificazione materiale o ideologica</a:t>
            </a:r>
            <a:r>
              <a:rPr lang="it-IT" sz="1500" dirty="0">
                <a:solidFill>
                  <a:schemeClr val="tx1"/>
                </a:solidFill>
                <a:latin typeface="Lato" panose="020F0502020204030203" pitchFamily="34" charset="0"/>
                <a:ea typeface="Lato" panose="020F0502020204030203" pitchFamily="34" charset="0"/>
                <a:cs typeface="Lato" panose="020F0502020204030203" pitchFamily="34" charset="0"/>
              </a:rPr>
              <a:t>, anche parziale, dei documenti richiesti dagli organi di giustizia sportiva.</a:t>
            </a:r>
          </a:p>
          <a:p>
            <a:pPr algn="just"/>
            <a:r>
              <a:rPr lang="it-IT" sz="1500" b="1" dirty="0">
                <a:solidFill>
                  <a:schemeClr val="tx1"/>
                </a:solidFill>
                <a:latin typeface="Lato" panose="020F0502020204030203" pitchFamily="34" charset="0"/>
                <a:ea typeface="Lato" panose="020F0502020204030203" pitchFamily="34" charset="0"/>
                <a:cs typeface="Lato" panose="020F0502020204030203" pitchFamily="34" charset="0"/>
              </a:rPr>
              <a:t>Falsificazione dei propri documenti contabili o amministrativi</a:t>
            </a:r>
            <a:r>
              <a:rPr lang="it-IT" sz="1500" dirty="0">
                <a:solidFill>
                  <a:schemeClr val="tx1"/>
                </a:solidFill>
                <a:latin typeface="Lato" panose="020F0502020204030203" pitchFamily="34" charset="0"/>
                <a:ea typeface="Lato" panose="020F0502020204030203" pitchFamily="34" charset="0"/>
                <a:cs typeface="Lato" panose="020F0502020204030203" pitchFamily="34" charset="0"/>
              </a:rPr>
              <a:t> per ottenere l'iscrizione a una competizione cui non avrebbe potuto essere ammessa. </a:t>
            </a:r>
          </a:p>
          <a:p>
            <a:pPr algn="just"/>
            <a:r>
              <a:rPr lang="it-IT" sz="1500" b="1" dirty="0">
                <a:solidFill>
                  <a:schemeClr val="tx1"/>
                </a:solidFill>
                <a:latin typeface="Lato" panose="020F0502020204030203" pitchFamily="34" charset="0"/>
                <a:ea typeface="Lato" panose="020F0502020204030203" pitchFamily="34" charset="0"/>
                <a:cs typeface="Lato" panose="020F0502020204030203" pitchFamily="34" charset="0"/>
              </a:rPr>
              <a:t>Pattuizione con i propri tesserati o corresponsione di compensi, premi o indennità</a:t>
            </a:r>
            <a:r>
              <a:rPr lang="it-IT" sz="1500" dirty="0">
                <a:solidFill>
                  <a:schemeClr val="tx1"/>
                </a:solidFill>
                <a:latin typeface="Lato" panose="020F0502020204030203" pitchFamily="34" charset="0"/>
                <a:ea typeface="Lato" panose="020F0502020204030203" pitchFamily="34" charset="0"/>
                <a:cs typeface="Lato" panose="020F0502020204030203" pitchFamily="34" charset="0"/>
              </a:rPr>
              <a:t> in violazione delle disposizioni federali vigenti.</a:t>
            </a:r>
          </a:p>
          <a:p>
            <a:pPr algn="just"/>
            <a:r>
              <a:rPr lang="it-IT" sz="1500" b="1" dirty="0">
                <a:solidFill>
                  <a:schemeClr val="tx1"/>
                </a:solidFill>
                <a:latin typeface="Lato" panose="020F0502020204030203" pitchFamily="34" charset="0"/>
                <a:ea typeface="Lato" panose="020F0502020204030203" pitchFamily="34" charset="0"/>
                <a:cs typeface="Lato" panose="020F0502020204030203" pitchFamily="34" charset="0"/>
              </a:rPr>
              <a:t>Falsificazione da parte delle società professionistiche dei propri documenti contabili o amministrativi</a:t>
            </a:r>
            <a:r>
              <a:rPr lang="it-IT" sz="1500" dirty="0">
                <a:solidFill>
                  <a:schemeClr val="tx1"/>
                </a:solidFill>
                <a:latin typeface="Lato" panose="020F0502020204030203" pitchFamily="34" charset="0"/>
                <a:ea typeface="Lato" panose="020F0502020204030203" pitchFamily="34" charset="0"/>
                <a:cs typeface="Lato" panose="020F0502020204030203" pitchFamily="34" charset="0"/>
              </a:rPr>
              <a:t>, per avvalersi delle prestazioni di sportivi professionisti con cui non avrebbero potuto stipulare contratti.</a:t>
            </a:r>
            <a:endParaRPr lang="it-IT" sz="1500" dirty="0"/>
          </a:p>
        </p:txBody>
      </p:sp>
    </p:spTree>
    <p:extLst>
      <p:ext uri="{BB962C8B-B14F-4D97-AF65-F5344CB8AC3E}">
        <p14:creationId xmlns:p14="http://schemas.microsoft.com/office/powerpoint/2010/main" val="3479110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40205A-4CEE-C23D-8F2C-17A7B903510B}"/>
              </a:ext>
            </a:extLst>
          </p:cNvPr>
          <p:cNvSpPr>
            <a:spLocks noGrp="1"/>
          </p:cNvSpPr>
          <p:nvPr>
            <p:ph type="title"/>
          </p:nvPr>
        </p:nvSpPr>
        <p:spPr>
          <a:xfrm>
            <a:off x="304800" y="116632"/>
            <a:ext cx="8534400" cy="758825"/>
          </a:xfrm>
        </p:spPr>
        <p:txBody>
          <a:bodyPr/>
          <a:lstStyle/>
          <a:p>
            <a:br>
              <a:rPr lang="it-IT" sz="2800" b="1" u="sng" dirty="0">
                <a:latin typeface="Lato" panose="020F0502020204030203" pitchFamily="34" charset="0"/>
                <a:ea typeface="Lato" panose="020F0502020204030203" pitchFamily="34" charset="0"/>
                <a:cs typeface="Lato" panose="020F0502020204030203" pitchFamily="34" charset="0"/>
              </a:rPr>
            </a:br>
            <a:r>
              <a:rPr lang="it-IT" sz="2800" b="1" u="sng" dirty="0">
                <a:latin typeface="Lato" panose="020F0502020204030203" pitchFamily="34" charset="0"/>
                <a:ea typeface="Lato" panose="020F0502020204030203" pitchFamily="34" charset="0"/>
                <a:cs typeface="Lato" panose="020F0502020204030203" pitchFamily="34" charset="0"/>
              </a:rPr>
              <a:t>IL CASO PLUSVALENZE</a:t>
            </a:r>
          </a:p>
        </p:txBody>
      </p:sp>
      <p:sp>
        <p:nvSpPr>
          <p:cNvPr id="7" name="CasellaDiTesto 6">
            <a:extLst>
              <a:ext uri="{FF2B5EF4-FFF2-40B4-BE49-F238E27FC236}">
                <a16:creationId xmlns:a16="http://schemas.microsoft.com/office/drawing/2014/main" id="{7A4C6AE6-DF1F-190E-23E6-27DA47680F73}"/>
              </a:ext>
            </a:extLst>
          </p:cNvPr>
          <p:cNvSpPr txBox="1"/>
          <p:nvPr/>
        </p:nvSpPr>
        <p:spPr>
          <a:xfrm>
            <a:off x="273230" y="1556792"/>
            <a:ext cx="8534400" cy="2862322"/>
          </a:xfrm>
          <a:prstGeom prst="rect">
            <a:avLst/>
          </a:prstGeom>
          <a:noFill/>
        </p:spPr>
        <p:txBody>
          <a:bodyPr wrap="square">
            <a:spAutoFit/>
          </a:bodyPr>
          <a:lstStyle/>
          <a:p>
            <a:pPr algn="just"/>
            <a:r>
              <a:rPr lang="it-IT" dirty="0">
                <a:latin typeface="Lato" panose="020F0502020204030203" pitchFamily="34" charset="0"/>
                <a:ea typeface="Lato" panose="020F0502020204030203" pitchFamily="34" charset="0"/>
                <a:cs typeface="Lato" panose="020F0502020204030203" pitchFamily="34" charset="0"/>
              </a:rPr>
              <a:t>I diritti alle prestazioni sportive degli atleti rappresentano l’</a:t>
            </a:r>
            <a:r>
              <a:rPr lang="it-IT" i="1" dirty="0">
                <a:latin typeface="Lato" panose="020F0502020204030203" pitchFamily="34" charset="0"/>
                <a:ea typeface="Lato" panose="020F0502020204030203" pitchFamily="34" charset="0"/>
                <a:cs typeface="Lato" panose="020F0502020204030203" pitchFamily="34" charset="0"/>
              </a:rPr>
              <a:t>asset</a:t>
            </a:r>
            <a:r>
              <a:rPr lang="it-IT" dirty="0">
                <a:latin typeface="Lato" panose="020F0502020204030203" pitchFamily="34" charset="0"/>
                <a:ea typeface="Lato" panose="020F0502020204030203" pitchFamily="34" charset="0"/>
                <a:cs typeface="Lato" panose="020F0502020204030203" pitchFamily="34" charset="0"/>
              </a:rPr>
              <a:t> patrimoniale più rilevante nella strategia imprenditoriale di una società sportiva: il beneficio prodotto da un atleta, infatti, non è unicamente legato alla sua </a:t>
            </a:r>
            <a:r>
              <a:rPr lang="it-IT" i="1" dirty="0">
                <a:latin typeface="Lato" panose="020F0502020204030203" pitchFamily="34" charset="0"/>
                <a:ea typeface="Lato" panose="020F0502020204030203" pitchFamily="34" charset="0"/>
                <a:cs typeface="Lato" panose="020F0502020204030203" pitchFamily="34" charset="0"/>
              </a:rPr>
              <a:t>performance</a:t>
            </a:r>
            <a:r>
              <a:rPr lang="it-IT" dirty="0">
                <a:latin typeface="Lato" panose="020F0502020204030203" pitchFamily="34" charset="0"/>
                <a:ea typeface="Lato" panose="020F0502020204030203" pitchFamily="34" charset="0"/>
                <a:cs typeface="Lato" panose="020F0502020204030203" pitchFamily="34" charset="0"/>
              </a:rPr>
              <a:t> sportiva, ma può derivare direttamente dalla cessione del diritto alle sue prestazioni sportive ad un’altra società (c.d. </a:t>
            </a:r>
            <a:r>
              <a:rPr lang="it-IT" i="1" dirty="0">
                <a:latin typeface="Lato" panose="020F0502020204030203" pitchFamily="34" charset="0"/>
                <a:ea typeface="Lato" panose="020F0502020204030203" pitchFamily="34" charset="0"/>
                <a:cs typeface="Lato" panose="020F0502020204030203" pitchFamily="34" charset="0"/>
              </a:rPr>
              <a:t>player trading</a:t>
            </a:r>
            <a:r>
              <a:rPr lang="it-IT" dirty="0">
                <a:latin typeface="Lato" panose="020F0502020204030203" pitchFamily="34" charset="0"/>
                <a:ea typeface="Lato" panose="020F0502020204030203" pitchFamily="34" charset="0"/>
                <a:cs typeface="Lato" panose="020F0502020204030203" pitchFamily="34" charset="0"/>
              </a:rPr>
              <a:t>) in modo da realizzare un </a:t>
            </a:r>
            <a:r>
              <a:rPr lang="it-IT" b="1" dirty="0">
                <a:latin typeface="Lato" panose="020F0502020204030203" pitchFamily="34" charset="0"/>
                <a:ea typeface="Lato" panose="020F0502020204030203" pitchFamily="34" charset="0"/>
                <a:cs typeface="Lato" panose="020F0502020204030203" pitchFamily="34" charset="0"/>
              </a:rPr>
              <a:t>guadagno in conto capitale</a:t>
            </a:r>
            <a:r>
              <a:rPr lang="it-IT" dirty="0">
                <a:latin typeface="Lato" panose="020F0502020204030203" pitchFamily="34" charset="0"/>
                <a:ea typeface="Lato" panose="020F0502020204030203" pitchFamily="34" charset="0"/>
                <a:cs typeface="Lato" panose="020F0502020204030203" pitchFamily="34" charset="0"/>
              </a:rPr>
              <a:t>.</a:t>
            </a:r>
          </a:p>
          <a:p>
            <a:pPr algn="just"/>
            <a:r>
              <a:rPr lang="it-IT" dirty="0">
                <a:latin typeface="Lato" panose="020F0502020204030203" pitchFamily="34" charset="0"/>
                <a:ea typeface="Lato" panose="020F0502020204030203" pitchFamily="34" charset="0"/>
                <a:cs typeface="Lato" panose="020F0502020204030203" pitchFamily="34" charset="0"/>
              </a:rPr>
              <a:t>Negli ultimi anni, si è diffuso sempre più tra le società professionistiche, l’utilizzo della cessione, a cifre esorbitanti, dei diritti alle prestazioni sportive di giovani giocatori finalizzata a realizzare un’immediata ‘</a:t>
            </a:r>
            <a:r>
              <a:rPr lang="it-IT" b="1" dirty="0">
                <a:latin typeface="Lato" panose="020F0502020204030203" pitchFamily="34" charset="0"/>
                <a:ea typeface="Lato" panose="020F0502020204030203" pitchFamily="34" charset="0"/>
                <a:cs typeface="Lato" panose="020F0502020204030203" pitchFamily="34" charset="0"/>
              </a:rPr>
              <a:t>plusvalenza</a:t>
            </a:r>
            <a:r>
              <a:rPr lang="it-IT" dirty="0">
                <a:latin typeface="Lato" panose="020F0502020204030203" pitchFamily="34" charset="0"/>
                <a:ea typeface="Lato" panose="020F0502020204030203" pitchFamily="34" charset="0"/>
                <a:cs typeface="Lato" panose="020F0502020204030203" pitchFamily="34" charset="0"/>
              </a:rPr>
              <a:t>’ utile a far quadrare i conti di bilancio.</a:t>
            </a:r>
          </a:p>
        </p:txBody>
      </p:sp>
      <p:pic>
        <p:nvPicPr>
          <p:cNvPr id="7170" name="Picture 2" descr="Plusvalenze nel calcio ecco cosa sono e perché è stata penalizzata la  Juventus - la Repubblica">
            <a:extLst>
              <a:ext uri="{FF2B5EF4-FFF2-40B4-BE49-F238E27FC236}">
                <a16:creationId xmlns:a16="http://schemas.microsoft.com/office/drawing/2014/main" id="{2BAA0C82-F1B2-E06D-E0B0-6E0035DC2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804" y="4221088"/>
            <a:ext cx="3528392" cy="199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77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C4D77C19-E855-4966-BD61-3E7531426E07}"/>
              </a:ext>
            </a:extLst>
          </p:cNvPr>
          <p:cNvSpPr txBox="1"/>
          <p:nvPr/>
        </p:nvSpPr>
        <p:spPr>
          <a:xfrm>
            <a:off x="304800" y="1556792"/>
            <a:ext cx="8534400" cy="3323987"/>
          </a:xfrm>
          <a:prstGeom prst="rect">
            <a:avLst/>
          </a:prstGeom>
          <a:noFill/>
        </p:spPr>
        <p:txBody>
          <a:bodyPr wrap="square">
            <a:spAutoFit/>
          </a:bodyPr>
          <a:lstStyle/>
          <a:p>
            <a:pPr algn="just"/>
            <a:r>
              <a:rPr lang="it-IT" sz="1600" b="1" u="sng" dirty="0">
                <a:latin typeface="Lato" panose="020F0502020204030203" pitchFamily="34" charset="0"/>
                <a:ea typeface="Lato" panose="020F0502020204030203" pitchFamily="34" charset="0"/>
                <a:cs typeface="Lato" panose="020F0502020204030203" pitchFamily="34" charset="0"/>
              </a:rPr>
              <a:t>Ma cosa significa esattamente il termine ‘plusvalenza’?</a:t>
            </a:r>
          </a:p>
          <a:p>
            <a:pPr algn="just"/>
            <a:r>
              <a:rPr lang="it-IT" sz="1600" dirty="0">
                <a:latin typeface="Lato" panose="020F0502020204030203" pitchFamily="34" charset="0"/>
                <a:ea typeface="Lato" panose="020F0502020204030203" pitchFamily="34" charset="0"/>
                <a:cs typeface="Lato" panose="020F0502020204030203" pitchFamily="34" charset="0"/>
              </a:rPr>
              <a:t>L</a:t>
            </a:r>
            <a:r>
              <a:rPr lang="it-IT" sz="1600" b="0" i="0" dirty="0">
                <a:effectLst/>
                <a:latin typeface="Lato" panose="020F0502020204030203" pitchFamily="34" charset="0"/>
                <a:ea typeface="Lato" panose="020F0502020204030203" pitchFamily="34" charset="0"/>
                <a:cs typeface="Lato" panose="020F0502020204030203" pitchFamily="34" charset="0"/>
              </a:rPr>
              <a:t>a cessione del contratto di un calciatore, se effettuata ad un prezzo superiore rispetto al valore residuo riportato nello stato patrimoniale, genera una </a:t>
            </a:r>
            <a:r>
              <a:rPr lang="it-IT" sz="1600" b="1" i="0" u="sng" dirty="0">
                <a:effectLst/>
                <a:latin typeface="Lato" panose="020F0502020204030203" pitchFamily="34" charset="0"/>
                <a:ea typeface="Lato" panose="020F0502020204030203" pitchFamily="34" charset="0"/>
                <a:cs typeface="Lato" panose="020F0502020204030203" pitchFamily="34" charset="0"/>
              </a:rPr>
              <a:t>plusvalenza</a:t>
            </a:r>
            <a:r>
              <a:rPr lang="it-IT" sz="1600" b="1" i="0" dirty="0">
                <a:effectLst/>
                <a:latin typeface="Lato" panose="020F0502020204030203" pitchFamily="34" charset="0"/>
                <a:ea typeface="Lato" panose="020F0502020204030203" pitchFamily="34" charset="0"/>
                <a:cs typeface="Lato" panose="020F0502020204030203" pitchFamily="34" charset="0"/>
              </a:rPr>
              <a:t>, ovvero il guadagno che una società ottiene dalla vendita di un calciatore, meno il costo della quota di ammortamento ancora a bilancio</a:t>
            </a:r>
            <a:r>
              <a:rPr lang="it-IT" sz="1600" dirty="0">
                <a:latin typeface="Lato" panose="020F0502020204030203" pitchFamily="34" charset="0"/>
                <a:ea typeface="Lato" panose="020F0502020204030203" pitchFamily="34" charset="0"/>
                <a:cs typeface="Lato" panose="020F0502020204030203" pitchFamily="34" charset="0"/>
              </a:rPr>
              <a:t>.</a:t>
            </a:r>
          </a:p>
          <a:p>
            <a:pPr algn="just"/>
            <a:endParaRPr lang="it-IT" sz="1600" b="1" i="0" dirty="0">
              <a:effectLst/>
              <a:latin typeface="Lato" panose="020F0502020204030203" pitchFamily="34" charset="0"/>
              <a:ea typeface="Lato" panose="020F0502020204030203" pitchFamily="34" charset="0"/>
              <a:cs typeface="Lato" panose="020F0502020204030203" pitchFamily="34" charset="0"/>
            </a:endParaRPr>
          </a:p>
          <a:p>
            <a:pPr algn="just"/>
            <a:r>
              <a:rPr lang="it-IT" sz="1600" dirty="0">
                <a:latin typeface="Lato" panose="020F0502020204030203" pitchFamily="34" charset="0"/>
                <a:ea typeface="Lato" panose="020F0502020204030203" pitchFamily="34" charset="0"/>
                <a:cs typeface="Lato" panose="020F0502020204030203" pitchFamily="34" charset="0"/>
              </a:rPr>
              <a:t>Il club cedente inserisce tutto il ricavato ottenuto dal trasferimento del calciatore nel bilancio nel quale si è verificato, mentre il club acquirente ripartisce il costo di acquisto per gli anni di durata contrattualmente pattuiti con il calciatore.</a:t>
            </a:r>
          </a:p>
          <a:p>
            <a:pPr algn="just"/>
            <a:r>
              <a:rPr lang="it-IT" sz="1600" b="0" i="0" dirty="0">
                <a:effectLst/>
                <a:latin typeface="Lato" panose="020F0502020204030203" pitchFamily="34" charset="0"/>
                <a:ea typeface="Lato" panose="020F0502020204030203" pitchFamily="34" charset="0"/>
                <a:cs typeface="Lato" panose="020F0502020204030203" pitchFamily="34" charset="0"/>
              </a:rPr>
              <a:t>La situazione degenera nel momento in cui, al fine di sistemare i conti per rispettare le regole sul pareggio di bilancio, le società tendono a ‘</a:t>
            </a:r>
            <a:r>
              <a:rPr lang="it-IT" sz="1600" b="1" i="0" dirty="0">
                <a:effectLst/>
                <a:latin typeface="Lato" panose="020F0502020204030203" pitchFamily="34" charset="0"/>
                <a:ea typeface="Lato" panose="020F0502020204030203" pitchFamily="34" charset="0"/>
                <a:cs typeface="Lato" panose="020F0502020204030203" pitchFamily="34" charset="0"/>
              </a:rPr>
              <a:t>gonfiare’</a:t>
            </a:r>
            <a:r>
              <a:rPr lang="it-IT" sz="1600" b="0" i="0" dirty="0">
                <a:effectLst/>
                <a:latin typeface="Lato" panose="020F0502020204030203" pitchFamily="34" charset="0"/>
                <a:ea typeface="Lato" panose="020F0502020204030203" pitchFamily="34" charset="0"/>
                <a:cs typeface="Lato" panose="020F0502020204030203" pitchFamily="34" charset="0"/>
              </a:rPr>
              <a:t> il valore di cessione, così da registrare una plusvalenza maggiore (ma anch</a:t>
            </a:r>
            <a:r>
              <a:rPr lang="it-IT" sz="1600" dirty="0">
                <a:latin typeface="Lato" panose="020F0502020204030203" pitchFamily="34" charset="0"/>
                <a:ea typeface="Lato" panose="020F0502020204030203" pitchFamily="34" charset="0"/>
                <a:cs typeface="Lato" panose="020F0502020204030203" pitchFamily="34" charset="0"/>
              </a:rPr>
              <a:t>e costi maggiori per chi acquista!)</a:t>
            </a:r>
            <a:r>
              <a:rPr lang="it-IT" sz="1600" b="0" i="0" dirty="0">
                <a:effectLst/>
                <a:latin typeface="Lato" panose="020F0502020204030203" pitchFamily="34" charset="0"/>
                <a:ea typeface="Lato" panose="020F0502020204030203" pitchFamily="34" charset="0"/>
                <a:cs typeface="Lato" panose="020F0502020204030203" pitchFamily="34" charset="0"/>
              </a:rPr>
              <a:t>. </a:t>
            </a:r>
          </a:p>
          <a:p>
            <a:pPr algn="just"/>
            <a:endParaRPr lang="it-IT" b="0" i="0" dirty="0">
              <a:effectLst/>
              <a:latin typeface="Lato" panose="020F0502020204030203" pitchFamily="34" charset="0"/>
              <a:ea typeface="Lato" panose="020F0502020204030203" pitchFamily="34" charset="0"/>
              <a:cs typeface="Lato" panose="020F0502020204030203" pitchFamily="34" charset="0"/>
            </a:endParaRPr>
          </a:p>
        </p:txBody>
      </p:sp>
      <p:sp>
        <p:nvSpPr>
          <p:cNvPr id="8" name="Titolo 1">
            <a:extLst>
              <a:ext uri="{FF2B5EF4-FFF2-40B4-BE49-F238E27FC236}">
                <a16:creationId xmlns:a16="http://schemas.microsoft.com/office/drawing/2014/main" id="{2E73A7D3-1D81-BCAA-E04B-2913D8AC9FC1}"/>
              </a:ext>
            </a:extLst>
          </p:cNvPr>
          <p:cNvSpPr>
            <a:spLocks noGrp="1"/>
          </p:cNvSpPr>
          <p:nvPr>
            <p:ph type="title"/>
          </p:nvPr>
        </p:nvSpPr>
        <p:spPr>
          <a:xfrm>
            <a:off x="304800" y="116632"/>
            <a:ext cx="8534400" cy="758825"/>
          </a:xfrm>
        </p:spPr>
        <p:txBody>
          <a:bodyPr/>
          <a:lstStyle/>
          <a:p>
            <a:r>
              <a:rPr lang="it-IT" sz="2800" b="1" u="sng" dirty="0">
                <a:latin typeface="Lato" panose="020F0502020204030203" pitchFamily="34" charset="0"/>
                <a:ea typeface="Lato" panose="020F0502020204030203" pitchFamily="34" charset="0"/>
                <a:cs typeface="Lato" panose="020F0502020204030203" pitchFamily="34" charset="0"/>
              </a:rPr>
              <a:t>IL «DOPING AMMINISTRATIVO»</a:t>
            </a:r>
          </a:p>
        </p:txBody>
      </p:sp>
      <p:pic>
        <p:nvPicPr>
          <p:cNvPr id="8196" name="Picture 4" descr="Plusvalenze Juventus, acquisiti nuovi atti su Ernst &amp; Young: nel mirino  l'affare Pjanic-Arthur - Eurosport">
            <a:extLst>
              <a:ext uri="{FF2B5EF4-FFF2-40B4-BE49-F238E27FC236}">
                <a16:creationId xmlns:a16="http://schemas.microsoft.com/office/drawing/2014/main" id="{F5715C1D-1F32-23EF-1EE8-4A38AD7511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598" y="4653137"/>
            <a:ext cx="2816312" cy="158417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asmus Hojlund 'happiest man alive right now' after first Premier League  goal for Man United | The Independent">
            <a:extLst>
              <a:ext uri="{FF2B5EF4-FFF2-40B4-BE49-F238E27FC236}">
                <a16:creationId xmlns:a16="http://schemas.microsoft.com/office/drawing/2014/main" id="{F16D725F-B272-7557-1825-661C86F79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139" y="4653136"/>
            <a:ext cx="2376264" cy="1584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20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9E69F669-1364-8B43-FD4C-821C883520C6}"/>
              </a:ext>
            </a:extLst>
          </p:cNvPr>
          <p:cNvSpPr>
            <a:spLocks noGrp="1"/>
          </p:cNvSpPr>
          <p:nvPr/>
        </p:nvSpPr>
        <p:spPr>
          <a:xfrm>
            <a:off x="179512" y="440668"/>
            <a:ext cx="8784976" cy="5976664"/>
          </a:xfrm>
          <a:prstGeom prst="rect">
            <a:avLst/>
          </a:prstGeom>
        </p:spPr>
        <p:txBody>
          <a:bodyPr vert="horz" lIns="91440" tIns="45720" rIns="91440" bIns="45720" rtlCol="0">
            <a:normAutofit fontScale="92500" lnSpcReduction="20000"/>
          </a:bodyPr>
          <a:lstStyle>
            <a:lvl1pPr marL="239961" indent="-239961" algn="l" defTabSz="959846"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884" indent="-239961" algn="l" defTabSz="959846" rtl="0" eaLnBrk="1" latinLnBrk="0" hangingPunct="1">
              <a:lnSpc>
                <a:spcPct val="90000"/>
              </a:lnSpc>
              <a:spcBef>
                <a:spcPts val="525"/>
              </a:spcBef>
              <a:buFont typeface="Arial" panose="020B0604020202020204" pitchFamily="34" charset="0"/>
              <a:buChar char="•"/>
              <a:defRPr sz="2519" kern="1200">
                <a:solidFill>
                  <a:schemeClr val="tx1"/>
                </a:solidFill>
                <a:latin typeface="+mn-lt"/>
                <a:ea typeface="+mn-ea"/>
                <a:cs typeface="+mn-cs"/>
              </a:defRPr>
            </a:lvl2pPr>
            <a:lvl3pPr marL="1199807" indent="-239961" algn="l" defTabSz="959846" rtl="0" eaLnBrk="1" latinLnBrk="0" hangingPunct="1">
              <a:lnSpc>
                <a:spcPct val="90000"/>
              </a:lnSpc>
              <a:spcBef>
                <a:spcPts val="525"/>
              </a:spcBef>
              <a:buFont typeface="Arial" panose="020B0604020202020204" pitchFamily="34" charset="0"/>
              <a:buChar char="•"/>
              <a:defRPr sz="2099" kern="1200">
                <a:solidFill>
                  <a:schemeClr val="tx1"/>
                </a:solidFill>
                <a:latin typeface="+mn-lt"/>
                <a:ea typeface="+mn-ea"/>
                <a:cs typeface="+mn-cs"/>
              </a:defRPr>
            </a:lvl3pPr>
            <a:lvl4pPr marL="1679730"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4pPr>
            <a:lvl5pPr marL="2159653"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5pPr>
            <a:lvl6pPr marL="2639576"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6pPr>
            <a:lvl7pPr marL="3119498"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7pPr>
            <a:lvl8pPr marL="3599421"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8pPr>
            <a:lvl9pPr marL="4079344"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9pPr>
          </a:lstStyle>
          <a:p>
            <a:pPr marL="0" indent="0" algn="ctr">
              <a:buNone/>
            </a:pPr>
            <a:r>
              <a:rPr lang="it-IT" sz="2600" b="1" u="sng" dirty="0">
                <a:solidFill>
                  <a:srgbClr val="7B9899"/>
                </a:solidFill>
                <a:latin typeface="Lato" panose="020F0502020204030203" pitchFamily="34" charset="0"/>
                <a:ea typeface="Lato" panose="020F0502020204030203" pitchFamily="34" charset="0"/>
                <a:cs typeface="Lato" panose="020F0502020204030203" pitchFamily="34" charset="0"/>
              </a:rPr>
              <a:t>LE PLUSVALENZE FITTIZIE</a:t>
            </a:r>
            <a:endParaRPr lang="it-IT" sz="1800" b="1" dirty="0">
              <a:latin typeface="Arial" panose="020B0604020202020204" pitchFamily="34" charset="0"/>
              <a:cs typeface="Arial" panose="020B0604020202020204" pitchFamily="34" charset="0"/>
            </a:endParaRPr>
          </a:p>
          <a:p>
            <a:pPr marL="0" indent="0">
              <a:buNone/>
            </a:pPr>
            <a:r>
              <a:rPr lang="it-IT" sz="1800" dirty="0">
                <a:latin typeface="Arial" panose="020B0604020202020204" pitchFamily="34" charset="0"/>
                <a:cs typeface="Arial" panose="020B0604020202020204" pitchFamily="34" charset="0"/>
              </a:rPr>
              <a:t>	</a:t>
            </a:r>
            <a:r>
              <a:rPr lang="it-IT" sz="1200" dirty="0">
                <a:latin typeface="Arial" panose="020B0604020202020204" pitchFamily="34" charset="0"/>
                <a:cs typeface="Arial" panose="020B0604020202020204" pitchFamily="34" charset="0"/>
              </a:rPr>
              <a:t>	</a:t>
            </a:r>
            <a:r>
              <a:rPr lang="it-IT" sz="1800" dirty="0">
                <a:latin typeface="Arial" panose="020B0604020202020204" pitchFamily="34" charset="0"/>
                <a:cs typeface="Arial" panose="020B0604020202020204" pitchFamily="34" charset="0"/>
              </a:rPr>
              <a:t>						          </a:t>
            </a:r>
          </a:p>
          <a:p>
            <a:pPr marL="0" indent="0">
              <a:buNone/>
            </a:pPr>
            <a:r>
              <a:rPr lang="it-IT" sz="1800" dirty="0">
                <a:latin typeface="Arial" panose="020B0604020202020204" pitchFamily="34" charset="0"/>
                <a:cs typeface="Arial" panose="020B0604020202020204" pitchFamily="34" charset="0"/>
              </a:rPr>
              <a:t> 	</a:t>
            </a:r>
          </a:p>
          <a:p>
            <a:pPr marL="0" indent="0">
              <a:buNone/>
            </a:pPr>
            <a:r>
              <a:rPr lang="it-IT" sz="1800" dirty="0">
                <a:latin typeface="Arial" panose="020B0604020202020204" pitchFamily="34" charset="0"/>
                <a:cs typeface="Arial" panose="020B0604020202020204" pitchFamily="34" charset="0"/>
              </a:rPr>
              <a:t>	</a:t>
            </a:r>
          </a:p>
          <a:p>
            <a:pPr marL="0" indent="0" algn="ctr">
              <a:buNone/>
            </a:pPr>
            <a:endParaRPr lang="it-IT" sz="1800" dirty="0">
              <a:latin typeface="Arial" panose="020B0604020202020204" pitchFamily="34" charset="0"/>
              <a:cs typeface="Arial" panose="020B0604020202020204" pitchFamily="34" charset="0"/>
            </a:endParaRPr>
          </a:p>
          <a:p>
            <a:pPr marL="0" indent="0" algn="ctr">
              <a:buNone/>
            </a:pPr>
            <a:endParaRPr lang="it-IT" sz="1800" dirty="0">
              <a:latin typeface="Arial" panose="020B0604020202020204" pitchFamily="34" charset="0"/>
              <a:cs typeface="Arial" panose="020B0604020202020204" pitchFamily="34" charset="0"/>
            </a:endParaRPr>
          </a:p>
          <a:p>
            <a:pPr marL="0" indent="0" algn="ctr">
              <a:buNone/>
            </a:pPr>
            <a:endParaRPr lang="it-IT" sz="1800" dirty="0">
              <a:latin typeface="Arial" panose="020B0604020202020204" pitchFamily="34" charset="0"/>
              <a:cs typeface="Arial" panose="020B0604020202020204" pitchFamily="34" charset="0"/>
            </a:endParaRPr>
          </a:p>
          <a:p>
            <a:pPr marL="0" indent="0" algn="ctr">
              <a:buNone/>
            </a:pPr>
            <a:r>
              <a:rPr lang="it-IT" sz="1500" dirty="0">
                <a:latin typeface="Lato" panose="020F0502020204030203" pitchFamily="34" charset="0"/>
                <a:ea typeface="Lato" panose="020F0502020204030203" pitchFamily="34" charset="0"/>
                <a:cs typeface="Lato" panose="020F0502020204030203" pitchFamily="34" charset="0"/>
              </a:rPr>
              <a:t>    </a:t>
            </a:r>
            <a:r>
              <a:rPr lang="it-IT" sz="1400" dirty="0">
                <a:latin typeface="Lato" panose="020F0502020204030203" pitchFamily="34" charset="0"/>
                <a:ea typeface="Lato" panose="020F0502020204030203" pitchFamily="34" charset="0"/>
                <a:cs typeface="Lato" panose="020F0502020204030203" pitchFamily="34" charset="0"/>
              </a:rPr>
              <a:t>Azione disciplinare della Procura federale </a:t>
            </a:r>
          </a:p>
          <a:p>
            <a:pPr marL="0" indent="0" algn="ctr">
              <a:buNone/>
            </a:pPr>
            <a:r>
              <a:rPr lang="it-IT" sz="1400" dirty="0">
                <a:latin typeface="Lato" panose="020F0502020204030203" pitchFamily="34" charset="0"/>
                <a:ea typeface="Lato" panose="020F0502020204030203" pitchFamily="34" charset="0"/>
                <a:cs typeface="Lato" panose="020F0502020204030203" pitchFamily="34" charset="0"/>
              </a:rPr>
              <a:t>       Prot. 7506/233pf21-22/GC/GR/</a:t>
            </a:r>
            <a:r>
              <a:rPr lang="it-IT" sz="1400" dirty="0" err="1">
                <a:latin typeface="Lato" panose="020F0502020204030203" pitchFamily="34" charset="0"/>
                <a:ea typeface="Lato" panose="020F0502020204030203" pitchFamily="34" charset="0"/>
                <a:cs typeface="Lato" panose="020F0502020204030203" pitchFamily="34" charset="0"/>
              </a:rPr>
              <a:t>blp</a:t>
            </a:r>
            <a:r>
              <a:rPr lang="it-IT" sz="1400" dirty="0">
                <a:latin typeface="Lato" panose="020F0502020204030203" pitchFamily="34" charset="0"/>
                <a:ea typeface="Lato" panose="020F0502020204030203" pitchFamily="34" charset="0"/>
                <a:cs typeface="Lato" panose="020F0502020204030203" pitchFamily="34" charset="0"/>
              </a:rPr>
              <a:t> del 1 aprile 2022</a:t>
            </a:r>
          </a:p>
          <a:p>
            <a:pPr marL="0" indent="0" algn="ctr">
              <a:buNone/>
            </a:pPr>
            <a:endParaRPr lang="it-IT" sz="1800" b="1" dirty="0">
              <a:latin typeface="Lato" panose="020F0502020204030203" pitchFamily="34" charset="0"/>
              <a:ea typeface="Lato" panose="020F0502020204030203" pitchFamily="34" charset="0"/>
              <a:cs typeface="Lato" panose="020F0502020204030203" pitchFamily="34" charset="0"/>
            </a:endParaRPr>
          </a:p>
          <a:p>
            <a:pPr marL="0" indent="0" algn="ctr">
              <a:buNone/>
            </a:pPr>
            <a:endParaRPr lang="it-IT" sz="1800" b="1" dirty="0">
              <a:latin typeface="Lato" panose="020F0502020204030203" pitchFamily="34" charset="0"/>
              <a:ea typeface="Lato" panose="020F0502020204030203" pitchFamily="34" charset="0"/>
              <a:cs typeface="Lato" panose="020F0502020204030203" pitchFamily="34" charset="0"/>
            </a:endParaRPr>
          </a:p>
          <a:p>
            <a:pPr marL="0" indent="0" algn="ctr">
              <a:buNone/>
            </a:pPr>
            <a:endParaRPr lang="it-IT" sz="1800" b="1" dirty="0">
              <a:latin typeface="Lato" panose="020F0502020204030203" pitchFamily="34" charset="0"/>
              <a:ea typeface="Lato" panose="020F0502020204030203" pitchFamily="34" charset="0"/>
              <a:cs typeface="Lato" panose="020F0502020204030203" pitchFamily="34" charset="0"/>
            </a:endParaRPr>
          </a:p>
          <a:p>
            <a:pPr marL="0" indent="0" algn="ctr">
              <a:buNone/>
            </a:pPr>
            <a:endParaRPr lang="it-IT" sz="1800" b="1"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it-IT" sz="1800" b="1" u="sng" dirty="0">
                <a:latin typeface="Lato" panose="020F0502020204030203" pitchFamily="34" charset="0"/>
                <a:ea typeface="Lato" panose="020F0502020204030203" pitchFamily="34" charset="0"/>
                <a:cs typeface="Lato" panose="020F0502020204030203" pitchFamily="34" charset="0"/>
              </a:rPr>
              <a:t>DEFERIMENTO:</a:t>
            </a:r>
          </a:p>
          <a:p>
            <a:pPr marL="0" indent="0" algn="just">
              <a:lnSpc>
                <a:spcPct val="120000"/>
              </a:lnSpc>
              <a:buNone/>
            </a:pPr>
            <a:r>
              <a:rPr lang="it-IT" sz="1800" i="1" dirty="0">
                <a:latin typeface="Lato" panose="020F0502020204030203" pitchFamily="34" charset="0"/>
                <a:ea typeface="Lato" panose="020F0502020204030203" pitchFamily="34" charset="0"/>
                <a:cs typeface="Lato" panose="020F0502020204030203" pitchFamily="34" charset="0"/>
              </a:rPr>
              <a:t>«Per operazioni “incrociate” si intendono due o più operazioni - una o più di vendita ed una o più di acquisto - pressoché contestuali o, in alcuni casi, realizzate a breve distanza di tempo, che coinvolgono le medesime due società ed i cui prezzi complessivi di compravendita si equivalgono o quasi, generando così crediti e debiti di importo pari o con ridotto conguaglio che si estinguono per compensazione senza generare né incassi né pagamenti»</a:t>
            </a:r>
          </a:p>
          <a:p>
            <a:pPr marL="0" indent="0" algn="just">
              <a:buNone/>
            </a:pPr>
            <a:endParaRPr lang="it-IT" sz="18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it-IT" sz="1800" dirty="0">
              <a:latin typeface="Arial" panose="020B0604020202020204" pitchFamily="34" charset="0"/>
              <a:cs typeface="Arial" panose="020B0604020202020204" pitchFamily="34" charset="0"/>
            </a:endParaRPr>
          </a:p>
        </p:txBody>
      </p:sp>
      <p:pic>
        <p:nvPicPr>
          <p:cNvPr id="8" name="Picture 2">
            <a:extLst>
              <a:ext uri="{FF2B5EF4-FFF2-40B4-BE49-F238E27FC236}">
                <a16:creationId xmlns:a16="http://schemas.microsoft.com/office/drawing/2014/main" id="{2F809268-719D-3F0A-75F8-D9E4BA7DF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755" y="1667379"/>
            <a:ext cx="572229" cy="6985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9373253-6B21-09F4-EFE1-78915D33A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852" y="1504242"/>
            <a:ext cx="487807" cy="966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D2C41ED-1DC6-9D09-128E-A895E3B8D3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5262" y="1557556"/>
            <a:ext cx="860034" cy="8600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noa Cricket and Football Club - Wikipedia">
            <a:extLst>
              <a:ext uri="{FF2B5EF4-FFF2-40B4-BE49-F238E27FC236}">
                <a16:creationId xmlns:a16="http://schemas.microsoft.com/office/drawing/2014/main" id="{AD80A615-CC6A-7AD9-AD5B-39332CF47D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932" y="1610871"/>
            <a:ext cx="645026" cy="860034"/>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E26C586F-1675-4BA8-4036-F1B1C0D58BB4}"/>
              </a:ext>
            </a:extLst>
          </p:cNvPr>
          <p:cNvPicPr>
            <a:picLocks noChangeAspect="1"/>
          </p:cNvPicPr>
          <p:nvPr/>
        </p:nvPicPr>
        <p:blipFill>
          <a:blip r:embed="rId6"/>
          <a:stretch>
            <a:fillRect/>
          </a:stretch>
        </p:blipFill>
        <p:spPr>
          <a:xfrm>
            <a:off x="316660" y="2365920"/>
            <a:ext cx="2331115" cy="1508106"/>
          </a:xfrm>
          <a:prstGeom prst="rect">
            <a:avLst/>
          </a:prstGeom>
        </p:spPr>
      </p:pic>
      <p:pic>
        <p:nvPicPr>
          <p:cNvPr id="14" name="Immagine 13">
            <a:extLst>
              <a:ext uri="{FF2B5EF4-FFF2-40B4-BE49-F238E27FC236}">
                <a16:creationId xmlns:a16="http://schemas.microsoft.com/office/drawing/2014/main" id="{736AF69F-3915-B496-B479-16CB6DD91653}"/>
              </a:ext>
            </a:extLst>
          </p:cNvPr>
          <p:cNvPicPr>
            <a:picLocks noChangeAspect="1"/>
          </p:cNvPicPr>
          <p:nvPr/>
        </p:nvPicPr>
        <p:blipFill>
          <a:blip r:embed="rId7"/>
          <a:stretch>
            <a:fillRect/>
          </a:stretch>
        </p:blipFill>
        <p:spPr>
          <a:xfrm>
            <a:off x="6864600" y="1772816"/>
            <a:ext cx="1926532" cy="2808312"/>
          </a:xfrm>
          <a:prstGeom prst="rect">
            <a:avLst/>
          </a:prstGeom>
        </p:spPr>
      </p:pic>
    </p:spTree>
    <p:extLst>
      <p:ext uri="{BB962C8B-B14F-4D97-AF65-F5344CB8AC3E}">
        <p14:creationId xmlns:p14="http://schemas.microsoft.com/office/powerpoint/2010/main" val="505689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5" name="Segnaposto contenuto 2">
            <a:extLst>
              <a:ext uri="{FF2B5EF4-FFF2-40B4-BE49-F238E27FC236}">
                <a16:creationId xmlns:a16="http://schemas.microsoft.com/office/drawing/2014/main" id="{4BE66BDE-A28D-F802-19D0-102E20B711F4}"/>
              </a:ext>
            </a:extLst>
          </p:cNvPr>
          <p:cNvSpPr>
            <a:spLocks noGrp="1"/>
          </p:cNvSpPr>
          <p:nvPr/>
        </p:nvSpPr>
        <p:spPr>
          <a:xfrm>
            <a:off x="268322" y="332656"/>
            <a:ext cx="8568952" cy="5855494"/>
          </a:xfrm>
          <a:prstGeom prst="rect">
            <a:avLst/>
          </a:prstGeom>
        </p:spPr>
        <p:txBody>
          <a:bodyPr vert="horz" lIns="91440" tIns="45720" rIns="91440" bIns="45720" rtlCol="0">
            <a:normAutofit lnSpcReduction="10000"/>
          </a:bodyPr>
          <a:lstStyle>
            <a:lvl1pPr marL="239961" indent="-239961" algn="l" defTabSz="959846" rtl="0" eaLnBrk="1" latinLnBrk="0" hangingPunct="1">
              <a:lnSpc>
                <a:spcPct val="90000"/>
              </a:lnSpc>
              <a:spcBef>
                <a:spcPts val="1050"/>
              </a:spcBef>
              <a:buFont typeface="Arial" panose="020B0604020202020204" pitchFamily="34" charset="0"/>
              <a:buChar char="•"/>
              <a:defRPr sz="2939" kern="1200">
                <a:solidFill>
                  <a:schemeClr val="tx1"/>
                </a:solidFill>
                <a:latin typeface="+mn-lt"/>
                <a:ea typeface="+mn-ea"/>
                <a:cs typeface="+mn-cs"/>
              </a:defRPr>
            </a:lvl1pPr>
            <a:lvl2pPr marL="719884" indent="-239961" algn="l" defTabSz="959846" rtl="0" eaLnBrk="1" latinLnBrk="0" hangingPunct="1">
              <a:lnSpc>
                <a:spcPct val="90000"/>
              </a:lnSpc>
              <a:spcBef>
                <a:spcPts val="525"/>
              </a:spcBef>
              <a:buFont typeface="Arial" panose="020B0604020202020204" pitchFamily="34" charset="0"/>
              <a:buChar char="•"/>
              <a:defRPr sz="2519" kern="1200">
                <a:solidFill>
                  <a:schemeClr val="tx1"/>
                </a:solidFill>
                <a:latin typeface="+mn-lt"/>
                <a:ea typeface="+mn-ea"/>
                <a:cs typeface="+mn-cs"/>
              </a:defRPr>
            </a:lvl2pPr>
            <a:lvl3pPr marL="1199807" indent="-239961" algn="l" defTabSz="959846" rtl="0" eaLnBrk="1" latinLnBrk="0" hangingPunct="1">
              <a:lnSpc>
                <a:spcPct val="90000"/>
              </a:lnSpc>
              <a:spcBef>
                <a:spcPts val="525"/>
              </a:spcBef>
              <a:buFont typeface="Arial" panose="020B0604020202020204" pitchFamily="34" charset="0"/>
              <a:buChar char="•"/>
              <a:defRPr sz="2099" kern="1200">
                <a:solidFill>
                  <a:schemeClr val="tx1"/>
                </a:solidFill>
                <a:latin typeface="+mn-lt"/>
                <a:ea typeface="+mn-ea"/>
                <a:cs typeface="+mn-cs"/>
              </a:defRPr>
            </a:lvl3pPr>
            <a:lvl4pPr marL="1679730"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4pPr>
            <a:lvl5pPr marL="2159653"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5pPr>
            <a:lvl6pPr marL="2639576"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6pPr>
            <a:lvl7pPr marL="3119498"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7pPr>
            <a:lvl8pPr marL="3599421"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8pPr>
            <a:lvl9pPr marL="4079344" indent="-239961" algn="l" defTabSz="959846" rtl="0" eaLnBrk="1" latinLnBrk="0" hangingPunct="1">
              <a:lnSpc>
                <a:spcPct val="90000"/>
              </a:lnSpc>
              <a:spcBef>
                <a:spcPts val="525"/>
              </a:spcBef>
              <a:buFont typeface="Arial" panose="020B0604020202020204" pitchFamily="34" charset="0"/>
              <a:buChar char="•"/>
              <a:defRPr sz="1889" kern="1200">
                <a:solidFill>
                  <a:schemeClr val="tx1"/>
                </a:solidFill>
                <a:latin typeface="+mn-lt"/>
                <a:ea typeface="+mn-ea"/>
                <a:cs typeface="+mn-cs"/>
              </a:defRPr>
            </a:lvl9pPr>
          </a:lstStyle>
          <a:p>
            <a:pPr marL="0" indent="0">
              <a:buNone/>
            </a:pPr>
            <a:r>
              <a:rPr lang="it-IT" sz="1800" b="1" dirty="0">
                <a:latin typeface="Lato" panose="020F0502020204030203" pitchFamily="34" charset="0"/>
                <a:ea typeface="Lato" panose="020F0502020204030203" pitchFamily="34" charset="0"/>
                <a:cs typeface="Lato" panose="020F0502020204030203" pitchFamily="34" charset="0"/>
              </a:rPr>
              <a:t>Deferimento società per: </a:t>
            </a:r>
            <a:r>
              <a:rPr lang="it-IT" sz="1800" dirty="0">
                <a:latin typeface="Lato" panose="020F0502020204030203" pitchFamily="34" charset="0"/>
                <a:ea typeface="Lato" panose="020F0502020204030203" pitchFamily="34" charset="0"/>
                <a:cs typeface="Lato" panose="020F0502020204030203" pitchFamily="34" charset="0"/>
              </a:rPr>
              <a:t>	        	</a:t>
            </a:r>
          </a:p>
          <a:p>
            <a:pPr marL="0" indent="0">
              <a:buNone/>
            </a:pPr>
            <a:r>
              <a:rPr lang="it-IT" sz="1800" dirty="0">
                <a:latin typeface="Lato" panose="020F0502020204030203" pitchFamily="34" charset="0"/>
                <a:ea typeface="Lato" panose="020F0502020204030203" pitchFamily="34" charset="0"/>
                <a:cs typeface="Lato" panose="020F0502020204030203" pitchFamily="34" charset="0"/>
              </a:rPr>
              <a:t>- responsabilità propria, art. 31 comma 1 CGS</a:t>
            </a:r>
          </a:p>
          <a:p>
            <a:pPr marL="0" indent="0">
              <a:buNone/>
            </a:pPr>
            <a:r>
              <a:rPr lang="it-IT" sz="1800" dirty="0">
                <a:latin typeface="Lato" panose="020F0502020204030203" pitchFamily="34" charset="0"/>
                <a:ea typeface="Lato" panose="020F0502020204030203" pitchFamily="34" charset="0"/>
                <a:cs typeface="Lato" panose="020F0502020204030203" pitchFamily="34" charset="0"/>
              </a:rPr>
              <a:t>- responsabilità diretta, art. 6, comma 1 CGS</a:t>
            </a:r>
          </a:p>
          <a:p>
            <a:pPr marL="0" indent="0">
              <a:buNone/>
            </a:pPr>
            <a:r>
              <a:rPr lang="it-IT" sz="1800" dirty="0">
                <a:latin typeface="Lato" panose="020F0502020204030203" pitchFamily="34" charset="0"/>
                <a:ea typeface="Lato" panose="020F0502020204030203" pitchFamily="34" charset="0"/>
                <a:cs typeface="Lato" panose="020F0502020204030203" pitchFamily="34" charset="0"/>
              </a:rPr>
              <a:t>- responsabilità oggettiva, art. 6, comma 2 CGS</a:t>
            </a:r>
          </a:p>
          <a:p>
            <a:pPr marL="0" indent="0" algn="ctr">
              <a:buNone/>
            </a:pPr>
            <a:r>
              <a:rPr lang="it-IT" sz="1800" dirty="0">
                <a:latin typeface="Lato" panose="020F0502020204030203" pitchFamily="34" charset="0"/>
                <a:ea typeface="Lato" panose="020F0502020204030203" pitchFamily="34" charset="0"/>
                <a:cs typeface="Lato" panose="020F0502020204030203" pitchFamily="34" charset="0"/>
              </a:rPr>
              <a:t>Decisione TFN - Sezione Disciplinare </a:t>
            </a:r>
          </a:p>
          <a:p>
            <a:pPr marL="0" indent="0" algn="ctr">
              <a:buNone/>
            </a:pPr>
            <a:r>
              <a:rPr lang="it-IT" sz="1400" dirty="0">
                <a:latin typeface="Lato" panose="020F0502020204030203" pitchFamily="34" charset="0"/>
                <a:ea typeface="Lato" panose="020F0502020204030203" pitchFamily="34" charset="0"/>
                <a:cs typeface="Lato" panose="020F0502020204030203" pitchFamily="34" charset="0"/>
              </a:rPr>
              <a:t>0128/TFNSD del 15/04/2022 – motivazioni pubblicate il 22/04/2022</a:t>
            </a:r>
          </a:p>
          <a:p>
            <a:pPr marL="0" indent="0" algn="ctr">
              <a:buNone/>
            </a:pPr>
            <a:r>
              <a:rPr lang="it-IT" sz="1800" u="sng" dirty="0">
                <a:latin typeface="Lato" panose="020F0502020204030203" pitchFamily="34" charset="0"/>
                <a:ea typeface="Lato" panose="020F0502020204030203" pitchFamily="34" charset="0"/>
                <a:cs typeface="Lato" panose="020F0502020204030203" pitchFamily="34" charset="0"/>
              </a:rPr>
              <a:t>TUTTI PROSCIOLTI</a:t>
            </a:r>
          </a:p>
          <a:p>
            <a:pPr marL="0" indent="0" algn="just">
              <a:buNone/>
            </a:pPr>
            <a:r>
              <a:rPr lang="it-IT" sz="1800" i="1" dirty="0">
                <a:latin typeface="Lato" panose="020F0502020204030203" pitchFamily="34" charset="0"/>
                <a:ea typeface="Lato" panose="020F0502020204030203" pitchFamily="34" charset="0"/>
                <a:cs typeface="Lato" panose="020F0502020204030203" pitchFamily="34" charset="0"/>
              </a:rPr>
              <a:t>«Il valore di mercato di un diritto alle prestazioni di un calciatore rappresenta il valore pagato dalla società acquirente al termine di una contrattazione libera, reale ed effettiva di quel diritto sul mercato di riferimento; e il libero mercato non può essere guidato da un metodo valutativo (quale che esso sia) che individui e determini il giusto valore di ogni singola cessione. Non foss’altro perché, in tal caso, il libero mercato non esisterebbe più per la fissazione di corrispettivi di cessione sostanzialmente predeterminati da quel metodo di valutazione.»</a:t>
            </a:r>
          </a:p>
          <a:p>
            <a:pPr marL="0" indent="0" algn="just">
              <a:buNone/>
            </a:pPr>
            <a:endParaRPr lang="it-IT" sz="1800" dirty="0">
              <a:latin typeface="Lato" panose="020F0502020204030203" pitchFamily="34" charset="0"/>
              <a:ea typeface="Lato" panose="020F0502020204030203" pitchFamily="34" charset="0"/>
              <a:cs typeface="Lato" panose="020F0502020204030203" pitchFamily="34" charset="0"/>
            </a:endParaRPr>
          </a:p>
          <a:p>
            <a:pPr marL="0" indent="0">
              <a:buNone/>
            </a:pPr>
            <a:r>
              <a:rPr lang="it-IT" sz="2400" dirty="0">
                <a:latin typeface="Lato" panose="020F0502020204030203" pitchFamily="34" charset="0"/>
                <a:ea typeface="Lato" panose="020F0502020204030203" pitchFamily="34" charset="0"/>
                <a:cs typeface="Lato" panose="020F0502020204030203" pitchFamily="34" charset="0"/>
              </a:rPr>
              <a:t>                                                                             </a:t>
            </a:r>
          </a:p>
          <a:p>
            <a:pPr marL="0" indent="0" algn="ctr">
              <a:buNone/>
            </a:pPr>
            <a:endParaRPr lang="it-IT" sz="2400"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it-IT" sz="1800" b="1" dirty="0">
                <a:latin typeface="Lato" panose="020F0502020204030203" pitchFamily="34" charset="0"/>
                <a:ea typeface="Lato" panose="020F0502020204030203" pitchFamily="34" charset="0"/>
                <a:cs typeface="Lato" panose="020F0502020204030203" pitchFamily="34" charset="0"/>
              </a:rPr>
              <a:t>Corte Federale d’Appello</a:t>
            </a:r>
          </a:p>
        </p:txBody>
      </p:sp>
      <p:sp>
        <p:nvSpPr>
          <p:cNvPr id="6" name="CasellaDiTesto 11">
            <a:extLst>
              <a:ext uri="{FF2B5EF4-FFF2-40B4-BE49-F238E27FC236}">
                <a16:creationId xmlns:a16="http://schemas.microsoft.com/office/drawing/2014/main" id="{20BDAC08-6687-D2F8-D00B-1D0C27B5412B}"/>
              </a:ext>
            </a:extLst>
          </p:cNvPr>
          <p:cNvSpPr txBox="1"/>
          <p:nvPr/>
        </p:nvSpPr>
        <p:spPr>
          <a:xfrm>
            <a:off x="4860034" y="4298612"/>
            <a:ext cx="4009431"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a:latin typeface="Lato" panose="020F0502020204030203" pitchFamily="34" charset="0"/>
                <a:ea typeface="Lato" panose="020F0502020204030203" pitchFamily="34" charset="0"/>
                <a:cs typeface="Lato" panose="020F0502020204030203" pitchFamily="34" charset="0"/>
              </a:rPr>
              <a:t>Reclamo incidentale di alcune società </a:t>
            </a:r>
          </a:p>
          <a:p>
            <a:r>
              <a:rPr lang="it-IT" dirty="0">
                <a:latin typeface="Lato" panose="020F0502020204030203" pitchFamily="34" charset="0"/>
                <a:ea typeface="Lato" panose="020F0502020204030203" pitchFamily="34" charset="0"/>
                <a:cs typeface="Lato" panose="020F0502020204030203" pitchFamily="34" charset="0"/>
              </a:rPr>
              <a:t>(Juventus FC, Parma Calcio)</a:t>
            </a:r>
          </a:p>
        </p:txBody>
      </p:sp>
      <p:sp>
        <p:nvSpPr>
          <p:cNvPr id="7" name="CasellaDiTesto 13">
            <a:extLst>
              <a:ext uri="{FF2B5EF4-FFF2-40B4-BE49-F238E27FC236}">
                <a16:creationId xmlns:a16="http://schemas.microsoft.com/office/drawing/2014/main" id="{4EBE47B5-C320-053D-E0CB-4FE6964AF001}"/>
              </a:ext>
            </a:extLst>
          </p:cNvPr>
          <p:cNvSpPr txBox="1"/>
          <p:nvPr/>
        </p:nvSpPr>
        <p:spPr>
          <a:xfrm>
            <a:off x="323527" y="4437112"/>
            <a:ext cx="3137024"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a:latin typeface="Lato" panose="020F0502020204030203" pitchFamily="34" charset="0"/>
                <a:ea typeface="Lato" panose="020F0502020204030203" pitchFamily="34" charset="0"/>
                <a:cs typeface="Lato" panose="020F0502020204030203" pitchFamily="34" charset="0"/>
              </a:rPr>
              <a:t>Reclamo della Procura Federale </a:t>
            </a:r>
          </a:p>
        </p:txBody>
      </p:sp>
      <p:sp>
        <p:nvSpPr>
          <p:cNvPr id="8" name="Freccia a destra 7">
            <a:extLst>
              <a:ext uri="{FF2B5EF4-FFF2-40B4-BE49-F238E27FC236}">
                <a16:creationId xmlns:a16="http://schemas.microsoft.com/office/drawing/2014/main" id="{9AD96947-05EA-417B-F22B-FF76C372B498}"/>
              </a:ext>
            </a:extLst>
          </p:cNvPr>
          <p:cNvSpPr/>
          <p:nvPr/>
        </p:nvSpPr>
        <p:spPr>
          <a:xfrm rot="2881696">
            <a:off x="2306558" y="5204772"/>
            <a:ext cx="796995" cy="32058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
        <p:nvSpPr>
          <p:cNvPr id="9" name="Freccia a destra 8">
            <a:extLst>
              <a:ext uri="{FF2B5EF4-FFF2-40B4-BE49-F238E27FC236}">
                <a16:creationId xmlns:a16="http://schemas.microsoft.com/office/drawing/2014/main" id="{C2FDDEF6-2AEB-B7AF-F630-97535622EC9A}"/>
              </a:ext>
            </a:extLst>
          </p:cNvPr>
          <p:cNvSpPr/>
          <p:nvPr/>
        </p:nvSpPr>
        <p:spPr>
          <a:xfrm rot="8281696">
            <a:off x="6017133" y="5211085"/>
            <a:ext cx="796995" cy="32058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2331357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61FCAAC-062C-CAB2-51F0-063CA7C30777}"/>
              </a:ext>
            </a:extLst>
          </p:cNvPr>
          <p:cNvSpPr>
            <a:spLocks noGrp="1"/>
          </p:cNvSpPr>
          <p:nvPr>
            <p:ph idx="4294967295"/>
          </p:nvPr>
        </p:nvSpPr>
        <p:spPr>
          <a:xfrm>
            <a:off x="408954" y="1081548"/>
            <a:ext cx="8335838" cy="3343136"/>
          </a:xfrm>
        </p:spPr>
        <p:txBody>
          <a:bodyPr/>
          <a:lstStyle/>
          <a:p>
            <a:pPr marL="0" indent="0" algn="ctr">
              <a:buNone/>
            </a:pPr>
            <a:r>
              <a:rPr lang="it-IT" sz="1286" dirty="0">
                <a:latin typeface="Lato" panose="020F0502020204030203" pitchFamily="34" charset="0"/>
                <a:ea typeface="Lato" panose="020F0502020204030203" pitchFamily="34" charset="0"/>
                <a:cs typeface="Lato" panose="020F0502020204030203" pitchFamily="34" charset="0"/>
              </a:rPr>
              <a:t>- Respinto il reclamo del Procuratore federale</a:t>
            </a:r>
          </a:p>
          <a:p>
            <a:pPr algn="ctr">
              <a:buFontTx/>
              <a:buChar char="-"/>
            </a:pPr>
            <a:r>
              <a:rPr lang="it-IT" sz="1286" dirty="0">
                <a:latin typeface="Lato" panose="020F0502020204030203" pitchFamily="34" charset="0"/>
                <a:ea typeface="Lato" panose="020F0502020204030203" pitchFamily="34" charset="0"/>
                <a:cs typeface="Lato" panose="020F0502020204030203" pitchFamily="34" charset="0"/>
              </a:rPr>
              <a:t>- Dichiarati improcedibili i correlati reclami incidentali</a:t>
            </a:r>
          </a:p>
          <a:p>
            <a:pPr algn="ctr">
              <a:buFontTx/>
              <a:buChar char="-"/>
            </a:pPr>
            <a:endParaRPr lang="it-IT" sz="1286" dirty="0">
              <a:latin typeface="Lato" panose="020F0502020204030203" pitchFamily="34" charset="0"/>
              <a:ea typeface="Lato" panose="020F0502020204030203" pitchFamily="34" charset="0"/>
              <a:cs typeface="Lato" panose="020F0502020204030203" pitchFamily="34" charset="0"/>
            </a:endParaRPr>
          </a:p>
          <a:p>
            <a:pPr algn="ctr">
              <a:buFontTx/>
              <a:buChar char="-"/>
            </a:pPr>
            <a:endParaRPr lang="it-IT" sz="1286" dirty="0">
              <a:latin typeface="Lato" panose="020F0502020204030203" pitchFamily="34" charset="0"/>
              <a:ea typeface="Lato" panose="020F0502020204030203" pitchFamily="34" charset="0"/>
              <a:cs typeface="Lato" panose="020F0502020204030203" pitchFamily="34" charset="0"/>
            </a:endParaRPr>
          </a:p>
          <a:p>
            <a:pPr algn="ctr">
              <a:buFontTx/>
              <a:buChar char="-"/>
            </a:pPr>
            <a:endParaRPr lang="it-IT" sz="1286" dirty="0">
              <a:latin typeface="Lato" panose="020F0502020204030203" pitchFamily="34" charset="0"/>
              <a:ea typeface="Lato" panose="020F0502020204030203" pitchFamily="34" charset="0"/>
              <a:cs typeface="Lato" panose="020F0502020204030203" pitchFamily="34" charset="0"/>
            </a:endParaRPr>
          </a:p>
          <a:p>
            <a:pPr marL="0" indent="0" algn="ctr">
              <a:buNone/>
            </a:pPr>
            <a:r>
              <a:rPr lang="it-IT" sz="1400" dirty="0">
                <a:latin typeface="Lato" panose="020F0502020204030203" pitchFamily="34" charset="0"/>
                <a:ea typeface="Lato" panose="020F0502020204030203" pitchFamily="34" charset="0"/>
                <a:cs typeface="Lato" panose="020F0502020204030203" pitchFamily="34" charset="0"/>
              </a:rPr>
              <a:t>Conferma da parte della Corte Federale di Appello FIGC della decisione del TFN </a:t>
            </a:r>
          </a:p>
          <a:p>
            <a:pPr marL="0" indent="0" algn="ctr">
              <a:buNone/>
            </a:pPr>
            <a:r>
              <a:rPr lang="it-IT" sz="1400" b="1" dirty="0">
                <a:latin typeface="Lato" panose="020F0502020204030203" pitchFamily="34" charset="0"/>
                <a:ea typeface="Lato" panose="020F0502020204030203" pitchFamily="34" charset="0"/>
                <a:cs typeface="Lato" panose="020F0502020204030203" pitchFamily="34" charset="0"/>
              </a:rPr>
              <a:t>Decisione/0089/CFA-2021-2022 del 27/05/2022</a:t>
            </a:r>
          </a:p>
          <a:p>
            <a:pPr marL="0" indent="0" algn="ctr">
              <a:buNone/>
            </a:pPr>
            <a:endParaRPr lang="it-IT" sz="1400" dirty="0">
              <a:latin typeface="Lato" panose="020F0502020204030203" pitchFamily="34" charset="0"/>
              <a:ea typeface="Lato" panose="020F0502020204030203" pitchFamily="34" charset="0"/>
              <a:cs typeface="Lato" panose="020F0502020204030203" pitchFamily="34" charset="0"/>
            </a:endParaRPr>
          </a:p>
          <a:p>
            <a:pPr marL="0" indent="0" algn="just">
              <a:buNone/>
            </a:pPr>
            <a:r>
              <a:rPr lang="it-IT" sz="1400" i="1" dirty="0">
                <a:latin typeface="Lato" panose="020F0502020204030203" pitchFamily="34" charset="0"/>
                <a:ea typeface="Lato" panose="020F0502020204030203" pitchFamily="34" charset="0"/>
                <a:cs typeface="Lato" panose="020F0502020204030203" pitchFamily="34" charset="0"/>
              </a:rPr>
              <a:t>«(..) l’assenza di parametri normativamente sanciti – come sopra detto - ha reso particolarmente complessa e delicata l’operazione del Collegio di sceverare, all’interno dell’ampia platea di operazioni, quelle che, con ragionevole certezza giudiziale, potessero essere considerate rilevanti sotto il profilo disciplinare. </a:t>
            </a:r>
          </a:p>
          <a:p>
            <a:pPr marL="0" indent="0" algn="just">
              <a:buNone/>
            </a:pPr>
            <a:r>
              <a:rPr lang="it-IT" sz="1400" i="1" dirty="0">
                <a:latin typeface="Lato" panose="020F0502020204030203" pitchFamily="34" charset="0"/>
                <a:ea typeface="Lato" panose="020F0502020204030203" pitchFamily="34" charset="0"/>
                <a:cs typeface="Lato" panose="020F0502020204030203" pitchFamily="34" charset="0"/>
              </a:rPr>
              <a:t>Con il conseguente inevitabile rigetto del reclamo della Procura federale.</a:t>
            </a:r>
          </a:p>
          <a:p>
            <a:pPr marL="0" indent="0" algn="just">
              <a:buNone/>
            </a:pPr>
            <a:r>
              <a:rPr lang="it-IT" sz="1400" i="1" dirty="0">
                <a:latin typeface="Lato" panose="020F0502020204030203" pitchFamily="34" charset="0"/>
                <a:ea typeface="Lato" panose="020F0502020204030203" pitchFamily="34" charset="0"/>
                <a:cs typeface="Lato" panose="020F0502020204030203" pitchFamily="34" charset="0"/>
              </a:rPr>
              <a:t>Deve essere altresì disposta la trasmissione della presente decisione al Presidente della Federazione affinché valuti l’opportunità di assumere una iniziativa normativa urgente, secondo quanto indicato in motivazione»</a:t>
            </a:r>
          </a:p>
        </p:txBody>
      </p:sp>
      <p:pic>
        <p:nvPicPr>
          <p:cNvPr id="8" name="Immagine 7">
            <a:extLst>
              <a:ext uri="{FF2B5EF4-FFF2-40B4-BE49-F238E27FC236}">
                <a16:creationId xmlns:a16="http://schemas.microsoft.com/office/drawing/2014/main" id="{116D8BD2-3633-410F-0ABC-DC740A56063A}"/>
              </a:ext>
            </a:extLst>
          </p:cNvPr>
          <p:cNvPicPr>
            <a:picLocks noChangeAspect="1"/>
          </p:cNvPicPr>
          <p:nvPr/>
        </p:nvPicPr>
        <p:blipFill>
          <a:blip r:embed="rId2"/>
          <a:stretch>
            <a:fillRect/>
          </a:stretch>
        </p:blipFill>
        <p:spPr>
          <a:xfrm>
            <a:off x="395536" y="480397"/>
            <a:ext cx="2310764" cy="1299805"/>
          </a:xfrm>
          <a:prstGeom prst="rect">
            <a:avLst/>
          </a:prstGeom>
        </p:spPr>
      </p:pic>
      <p:pic>
        <p:nvPicPr>
          <p:cNvPr id="9" name="Immagine 8">
            <a:extLst>
              <a:ext uri="{FF2B5EF4-FFF2-40B4-BE49-F238E27FC236}">
                <a16:creationId xmlns:a16="http://schemas.microsoft.com/office/drawing/2014/main" id="{837929AE-40FF-5895-1354-1617F5436659}"/>
              </a:ext>
            </a:extLst>
          </p:cNvPr>
          <p:cNvPicPr>
            <a:picLocks noChangeAspect="1"/>
          </p:cNvPicPr>
          <p:nvPr/>
        </p:nvPicPr>
        <p:blipFill>
          <a:blip r:embed="rId3"/>
          <a:stretch>
            <a:fillRect/>
          </a:stretch>
        </p:blipFill>
        <p:spPr>
          <a:xfrm>
            <a:off x="6436336" y="4811815"/>
            <a:ext cx="2312128" cy="1298765"/>
          </a:xfrm>
          <a:prstGeom prst="rect">
            <a:avLst/>
          </a:prstGeom>
        </p:spPr>
      </p:pic>
      <p:pic>
        <p:nvPicPr>
          <p:cNvPr id="10" name="Immagine 9">
            <a:extLst>
              <a:ext uri="{FF2B5EF4-FFF2-40B4-BE49-F238E27FC236}">
                <a16:creationId xmlns:a16="http://schemas.microsoft.com/office/drawing/2014/main" id="{4CA82C27-554A-F9E5-BBF8-C3F991067F53}"/>
              </a:ext>
            </a:extLst>
          </p:cNvPr>
          <p:cNvPicPr>
            <a:picLocks noChangeAspect="1"/>
          </p:cNvPicPr>
          <p:nvPr/>
        </p:nvPicPr>
        <p:blipFill>
          <a:blip r:embed="rId4"/>
          <a:stretch>
            <a:fillRect/>
          </a:stretch>
        </p:blipFill>
        <p:spPr>
          <a:xfrm>
            <a:off x="408954" y="4779010"/>
            <a:ext cx="2297346" cy="1298765"/>
          </a:xfrm>
          <a:prstGeom prst="rect">
            <a:avLst/>
          </a:prstGeom>
        </p:spPr>
      </p:pic>
      <p:pic>
        <p:nvPicPr>
          <p:cNvPr id="12" name="Immagine 11">
            <a:extLst>
              <a:ext uri="{FF2B5EF4-FFF2-40B4-BE49-F238E27FC236}">
                <a16:creationId xmlns:a16="http://schemas.microsoft.com/office/drawing/2014/main" id="{A4D25AA0-B97B-702E-C98D-35CE4B11F6EF}"/>
              </a:ext>
            </a:extLst>
          </p:cNvPr>
          <p:cNvPicPr>
            <a:picLocks noChangeAspect="1"/>
          </p:cNvPicPr>
          <p:nvPr/>
        </p:nvPicPr>
        <p:blipFill>
          <a:blip r:embed="rId5"/>
          <a:stretch>
            <a:fillRect/>
          </a:stretch>
        </p:blipFill>
        <p:spPr>
          <a:xfrm>
            <a:off x="6696914" y="527985"/>
            <a:ext cx="2051550" cy="1153997"/>
          </a:xfrm>
          <a:prstGeom prst="rect">
            <a:avLst/>
          </a:prstGeom>
        </p:spPr>
      </p:pic>
    </p:spTree>
    <p:extLst>
      <p:ext uri="{BB962C8B-B14F-4D97-AF65-F5344CB8AC3E}">
        <p14:creationId xmlns:p14="http://schemas.microsoft.com/office/powerpoint/2010/main" val="1120943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DDEFAB0-A3BD-DEDD-EC06-09248D571C9F}"/>
              </a:ext>
            </a:extLst>
          </p:cNvPr>
          <p:cNvSpPr txBox="1"/>
          <p:nvPr/>
        </p:nvSpPr>
        <p:spPr>
          <a:xfrm>
            <a:off x="287524" y="332656"/>
            <a:ext cx="8568952" cy="6848029"/>
          </a:xfrm>
          <a:prstGeom prst="rect">
            <a:avLst/>
          </a:prstGeom>
          <a:noFill/>
        </p:spPr>
        <p:txBody>
          <a:bodyPr wrap="square">
            <a:spAutoFit/>
          </a:bodyPr>
          <a:lstStyle/>
          <a:p>
            <a:pPr algn="just"/>
            <a:r>
              <a:rPr lang="it-IT" sz="1400" b="1" i="0" u="sng" dirty="0">
                <a:effectLst/>
                <a:latin typeface="Lato" panose="020F0502020204030203" pitchFamily="34" charset="0"/>
                <a:ea typeface="Lato" panose="020F0502020204030203" pitchFamily="34" charset="0"/>
                <a:cs typeface="Lato" panose="020F0502020204030203" pitchFamily="34" charset="0"/>
              </a:rPr>
              <a:t>22 DICEMBRE 2022, PLUSVALENZE: PROCURA FIGC CHIEDE LA REVOCAZIONE DELLA SENTENZA</a:t>
            </a:r>
          </a:p>
          <a:p>
            <a:pPr algn="just"/>
            <a:endParaRPr lang="it-IT" sz="1500" b="0" i="0" dirty="0">
              <a:effectLst/>
              <a:latin typeface="Lato" panose="020F0502020204030203" pitchFamily="34" charset="0"/>
              <a:ea typeface="Lato" panose="020F0502020204030203" pitchFamily="34" charset="0"/>
              <a:cs typeface="Lato" panose="020F0502020204030203" pitchFamily="34" charset="0"/>
            </a:endParaRPr>
          </a:p>
          <a:p>
            <a:pPr algn="just"/>
            <a:r>
              <a:rPr lang="it-IT" sz="1500" dirty="0">
                <a:latin typeface="Lato" panose="020F0502020204030203" pitchFamily="34" charset="0"/>
                <a:ea typeface="Lato" panose="020F0502020204030203" pitchFamily="34" charset="0"/>
                <a:cs typeface="Lato" panose="020F0502020204030203" pitchFamily="34" charset="0"/>
              </a:rPr>
              <a:t>La vicenda per tappe:</a:t>
            </a:r>
            <a:endParaRPr lang="it-IT" sz="1500" b="0" i="0" dirty="0">
              <a:effectLst/>
              <a:latin typeface="Lato" panose="020F0502020204030203" pitchFamily="34" charset="0"/>
              <a:ea typeface="Lato" panose="020F0502020204030203" pitchFamily="34" charset="0"/>
              <a:cs typeface="Lato" panose="020F0502020204030203" pitchFamily="34" charset="0"/>
            </a:endParaRPr>
          </a:p>
          <a:p>
            <a:pPr algn="just"/>
            <a:r>
              <a:rPr lang="it-IT" sz="1500" b="0" i="0" dirty="0">
                <a:effectLst/>
                <a:latin typeface="Lato" panose="020F0502020204030203" pitchFamily="34" charset="0"/>
                <a:ea typeface="Lato" panose="020F0502020204030203" pitchFamily="34" charset="0"/>
                <a:cs typeface="Lato" panose="020F0502020204030203" pitchFamily="34" charset="0"/>
              </a:rPr>
              <a:t>- Si riapre il procedimento sportivo sul caso plusvalenze a carico di 9 società e di 52 dirigenti. Oltre alla </a:t>
            </a:r>
            <a:r>
              <a:rPr lang="it-IT" sz="1500" b="1" i="0" dirty="0">
                <a:effectLst/>
                <a:latin typeface="Lato" panose="020F0502020204030203" pitchFamily="34" charset="0"/>
                <a:ea typeface="Lato" panose="020F0502020204030203" pitchFamily="34" charset="0"/>
                <a:cs typeface="Lato" panose="020F0502020204030203" pitchFamily="34" charset="0"/>
              </a:rPr>
              <a:t>Juventus</a:t>
            </a:r>
            <a:r>
              <a:rPr lang="it-IT" sz="1500" b="0" i="0" dirty="0">
                <a:effectLst/>
                <a:latin typeface="Lato" panose="020F0502020204030203" pitchFamily="34" charset="0"/>
                <a:ea typeface="Lato" panose="020F0502020204030203" pitchFamily="34" charset="0"/>
                <a:cs typeface="Lato" panose="020F0502020204030203" pitchFamily="34" charset="0"/>
              </a:rPr>
              <a:t>, coinvolte Sampdoria, Pro Vercelli, Genoa, Parma, Pisa, Empoli, Novara e Pescara. </a:t>
            </a:r>
          </a:p>
          <a:p>
            <a:pPr algn="just"/>
            <a:r>
              <a:rPr lang="it-IT" sz="1500" b="0" i="0" dirty="0">
                <a:effectLst/>
                <a:latin typeface="Lato" panose="020F0502020204030203" pitchFamily="34" charset="0"/>
                <a:ea typeface="Lato" panose="020F0502020204030203" pitchFamily="34" charset="0"/>
                <a:cs typeface="Lato" panose="020F0502020204030203" pitchFamily="34" charset="0"/>
              </a:rPr>
              <a:t>Il Procuratore Federale ritiene che nelle carte della Procura di Torino vi siano nuovi e probanti elementi, tali da rendere quindi fondata la richiesta di revocazione parziale della decisione presa dalla Corte </a:t>
            </a:r>
            <a:r>
              <a:rPr lang="it-IT" sz="1500" dirty="0">
                <a:latin typeface="Lato" panose="020F0502020204030203" pitchFamily="34" charset="0"/>
                <a:ea typeface="Lato" panose="020F0502020204030203" pitchFamily="34" charset="0"/>
                <a:cs typeface="Lato" panose="020F0502020204030203" pitchFamily="34" charset="0"/>
              </a:rPr>
              <a:t>F</a:t>
            </a:r>
            <a:r>
              <a:rPr lang="it-IT" sz="1500" b="0" i="0" dirty="0">
                <a:effectLst/>
                <a:latin typeface="Lato" panose="020F0502020204030203" pitchFamily="34" charset="0"/>
                <a:ea typeface="Lato" panose="020F0502020204030203" pitchFamily="34" charset="0"/>
                <a:cs typeface="Lato" panose="020F0502020204030203" pitchFamily="34" charset="0"/>
              </a:rPr>
              <a:t>ederale d’Appello lo scorso maggio, quando furono tutti prosciolti.</a:t>
            </a:r>
            <a:endParaRPr lang="it-IT" sz="1500" dirty="0">
              <a:latin typeface="Lato" panose="020F0502020204030203" pitchFamily="34" charset="0"/>
              <a:ea typeface="Lato" panose="020F0502020204030203" pitchFamily="34" charset="0"/>
              <a:cs typeface="Lato" panose="020F0502020204030203" pitchFamily="34" charset="0"/>
            </a:endParaRPr>
          </a:p>
          <a:p>
            <a:pPr algn="just"/>
            <a:r>
              <a:rPr lang="it-IT" sz="1500" b="0" i="0" dirty="0">
                <a:effectLst/>
                <a:latin typeface="Lato" panose="020F0502020204030203" pitchFamily="34" charset="0"/>
                <a:ea typeface="Lato" panose="020F0502020204030203" pitchFamily="34" charset="0"/>
                <a:cs typeface="Lato" panose="020F0502020204030203" pitchFamily="34" charset="0"/>
              </a:rPr>
              <a:t>- Il procuratore della FIGC, </a:t>
            </a:r>
            <a:r>
              <a:rPr lang="it-IT" sz="1500" b="1" i="0" dirty="0">
                <a:effectLst/>
                <a:latin typeface="Lato" panose="020F0502020204030203" pitchFamily="34" charset="0"/>
                <a:ea typeface="Lato" panose="020F0502020204030203" pitchFamily="34" charset="0"/>
                <a:cs typeface="Lato" panose="020F0502020204030203" pitchFamily="34" charset="0"/>
              </a:rPr>
              <a:t>Giuseppe </a:t>
            </a:r>
            <a:r>
              <a:rPr lang="it-IT" sz="1500" b="1" i="0" dirty="0" err="1">
                <a:effectLst/>
                <a:latin typeface="Lato" panose="020F0502020204030203" pitchFamily="34" charset="0"/>
                <a:ea typeface="Lato" panose="020F0502020204030203" pitchFamily="34" charset="0"/>
                <a:cs typeface="Lato" panose="020F0502020204030203" pitchFamily="34" charset="0"/>
              </a:rPr>
              <a:t>Chinè</a:t>
            </a:r>
            <a:r>
              <a:rPr lang="it-IT" sz="1500" b="0" i="0" dirty="0">
                <a:effectLst/>
                <a:latin typeface="Lato" panose="020F0502020204030203" pitchFamily="34" charset="0"/>
                <a:ea typeface="Lato" panose="020F0502020204030203" pitchFamily="34" charset="0"/>
                <a:cs typeface="Lato" panose="020F0502020204030203" pitchFamily="34" charset="0"/>
              </a:rPr>
              <a:t>, chiede 9 punti di penalizzazione per la Juventus alla Corte della FIGC chiamata a valutare la riapertura del processo sportivo per le plusvalenze. </a:t>
            </a:r>
          </a:p>
          <a:p>
            <a:pPr algn="just"/>
            <a:r>
              <a:rPr lang="it-IT" sz="1500" b="0" i="0" dirty="0">
                <a:effectLst/>
                <a:latin typeface="Lato" panose="020F0502020204030203" pitchFamily="34" charset="0"/>
                <a:ea typeface="Lato" panose="020F0502020204030203" pitchFamily="34" charset="0"/>
                <a:cs typeface="Lato" panose="020F0502020204030203" pitchFamily="34" charset="0"/>
              </a:rPr>
              <a:t>Chiesti anche 20 mesi e 10 giorni di inibizione per </a:t>
            </a:r>
            <a:r>
              <a:rPr lang="it-IT" sz="1500" b="1" i="0" dirty="0">
                <a:effectLst/>
                <a:latin typeface="Lato" panose="020F0502020204030203" pitchFamily="34" charset="0"/>
                <a:ea typeface="Lato" panose="020F0502020204030203" pitchFamily="34" charset="0"/>
                <a:cs typeface="Lato" panose="020F0502020204030203" pitchFamily="34" charset="0"/>
              </a:rPr>
              <a:t>Paratici</a:t>
            </a:r>
            <a:r>
              <a:rPr lang="it-IT" sz="1500" b="0" i="0" dirty="0">
                <a:effectLst/>
                <a:latin typeface="Lato" panose="020F0502020204030203" pitchFamily="34" charset="0"/>
                <a:ea typeface="Lato" panose="020F0502020204030203" pitchFamily="34" charset="0"/>
                <a:cs typeface="Lato" panose="020F0502020204030203" pitchFamily="34" charset="0"/>
              </a:rPr>
              <a:t>, 16 mesi per </a:t>
            </a:r>
            <a:r>
              <a:rPr lang="it-IT" sz="1500" b="1" i="0" dirty="0">
                <a:effectLst/>
                <a:latin typeface="Lato" panose="020F0502020204030203" pitchFamily="34" charset="0"/>
                <a:ea typeface="Lato" panose="020F0502020204030203" pitchFamily="34" charset="0"/>
                <a:cs typeface="Lato" panose="020F0502020204030203" pitchFamily="34" charset="0"/>
              </a:rPr>
              <a:t>Agnelli</a:t>
            </a:r>
            <a:r>
              <a:rPr lang="it-IT" sz="1500" b="0" i="0" dirty="0">
                <a:effectLst/>
                <a:latin typeface="Lato" panose="020F0502020204030203" pitchFamily="34" charset="0"/>
                <a:ea typeface="Lato" panose="020F0502020204030203" pitchFamily="34" charset="0"/>
                <a:cs typeface="Lato" panose="020F0502020204030203" pitchFamily="34" charset="0"/>
              </a:rPr>
              <a:t>, 12 mesi per </a:t>
            </a:r>
            <a:r>
              <a:rPr lang="it-IT" sz="1500" b="1" i="0" dirty="0">
                <a:effectLst/>
                <a:latin typeface="Lato" panose="020F0502020204030203" pitchFamily="34" charset="0"/>
                <a:ea typeface="Lato" panose="020F0502020204030203" pitchFamily="34" charset="0"/>
                <a:cs typeface="Lato" panose="020F0502020204030203" pitchFamily="34" charset="0"/>
              </a:rPr>
              <a:t>Nedved</a:t>
            </a:r>
            <a:r>
              <a:rPr lang="it-IT" sz="1500" b="0" i="0" dirty="0">
                <a:effectLst/>
                <a:latin typeface="Lato" panose="020F0502020204030203" pitchFamily="34" charset="0"/>
                <a:ea typeface="Lato" panose="020F0502020204030203" pitchFamily="34" charset="0"/>
                <a:cs typeface="Lato" panose="020F0502020204030203" pitchFamily="34" charset="0"/>
              </a:rPr>
              <a:t>, </a:t>
            </a:r>
            <a:r>
              <a:rPr lang="it-IT" sz="1500" b="1" i="0" dirty="0">
                <a:effectLst/>
                <a:latin typeface="Lato" panose="020F0502020204030203" pitchFamily="34" charset="0"/>
                <a:ea typeface="Lato" panose="020F0502020204030203" pitchFamily="34" charset="0"/>
                <a:cs typeface="Lato" panose="020F0502020204030203" pitchFamily="34" charset="0"/>
              </a:rPr>
              <a:t>Garimberti</a:t>
            </a:r>
            <a:r>
              <a:rPr lang="it-IT" sz="1500" b="0" i="0" dirty="0">
                <a:effectLst/>
                <a:latin typeface="Lato" panose="020F0502020204030203" pitchFamily="34" charset="0"/>
                <a:ea typeface="Lato" panose="020F0502020204030203" pitchFamily="34" charset="0"/>
                <a:cs typeface="Lato" panose="020F0502020204030203" pitchFamily="34" charset="0"/>
              </a:rPr>
              <a:t> e </a:t>
            </a:r>
            <a:r>
              <a:rPr lang="it-IT" sz="1500" b="1" i="0" dirty="0">
                <a:effectLst/>
                <a:latin typeface="Lato" panose="020F0502020204030203" pitchFamily="34" charset="0"/>
                <a:ea typeface="Lato" panose="020F0502020204030203" pitchFamily="34" charset="0"/>
                <a:cs typeface="Lato" panose="020F0502020204030203" pitchFamily="34" charset="0"/>
              </a:rPr>
              <a:t>Arrivabene</a:t>
            </a:r>
            <a:r>
              <a:rPr lang="it-IT" sz="1500" b="0" i="0" dirty="0">
                <a:effectLst/>
                <a:latin typeface="Lato" panose="020F0502020204030203" pitchFamily="34" charset="0"/>
                <a:ea typeface="Lato" panose="020F0502020204030203" pitchFamily="34" charset="0"/>
                <a:cs typeface="Lato" panose="020F0502020204030203" pitchFamily="34" charset="0"/>
              </a:rPr>
              <a:t>, 10 mesi e 20 giorni per </a:t>
            </a:r>
            <a:r>
              <a:rPr lang="it-IT" sz="1500" b="1" i="0" dirty="0">
                <a:effectLst/>
                <a:latin typeface="Lato" panose="020F0502020204030203" pitchFamily="34" charset="0"/>
                <a:ea typeface="Lato" panose="020F0502020204030203" pitchFamily="34" charset="0"/>
                <a:cs typeface="Lato" panose="020F0502020204030203" pitchFamily="34" charset="0"/>
              </a:rPr>
              <a:t>Cherubini</a:t>
            </a:r>
            <a:r>
              <a:rPr lang="it-IT" sz="1500" b="0" i="0" dirty="0">
                <a:effectLst/>
                <a:latin typeface="Lato" panose="020F0502020204030203" pitchFamily="34" charset="0"/>
                <a:ea typeface="Lato" panose="020F0502020204030203" pitchFamily="34" charset="0"/>
                <a:cs typeface="Lato" panose="020F0502020204030203" pitchFamily="34" charset="0"/>
              </a:rPr>
              <a:t>.</a:t>
            </a:r>
          </a:p>
          <a:p>
            <a:pPr marL="285750" indent="-285750" algn="just">
              <a:buFontTx/>
              <a:buChar char="-"/>
            </a:pPr>
            <a:r>
              <a:rPr lang="it-IT" sz="1500" b="0" i="0" dirty="0">
                <a:effectLst/>
                <a:latin typeface="Lato" panose="020F0502020204030203" pitchFamily="34" charset="0"/>
                <a:ea typeface="Lato" panose="020F0502020204030203" pitchFamily="34" charset="0"/>
                <a:cs typeface="Lato" panose="020F0502020204030203" pitchFamily="34" charset="0"/>
              </a:rPr>
              <a:t>Stangata della Corte Federale FIGC che non solo accoglie le richieste di </a:t>
            </a:r>
            <a:r>
              <a:rPr lang="it-IT" sz="1500" b="0" i="0" dirty="0" err="1">
                <a:effectLst/>
                <a:latin typeface="Lato" panose="020F0502020204030203" pitchFamily="34" charset="0"/>
                <a:ea typeface="Lato" panose="020F0502020204030203" pitchFamily="34" charset="0"/>
                <a:cs typeface="Lato" panose="020F0502020204030203" pitchFamily="34" charset="0"/>
              </a:rPr>
              <a:t>Chinè</a:t>
            </a:r>
            <a:r>
              <a:rPr lang="it-IT" sz="1500" b="0" i="0" dirty="0">
                <a:effectLst/>
                <a:latin typeface="Lato" panose="020F0502020204030203" pitchFamily="34" charset="0"/>
                <a:ea typeface="Lato" panose="020F0502020204030203" pitchFamily="34" charset="0"/>
                <a:cs typeface="Lato" panose="020F0502020204030203" pitchFamily="34" charset="0"/>
              </a:rPr>
              <a:t>, ma le aumenta: </a:t>
            </a:r>
          </a:p>
          <a:p>
            <a:pPr algn="just"/>
            <a:r>
              <a:rPr lang="it-IT" sz="1500" b="0" i="0" dirty="0">
                <a:effectLst/>
                <a:latin typeface="Lato" panose="020F0502020204030203" pitchFamily="34" charset="0"/>
                <a:ea typeface="Lato" panose="020F0502020204030203" pitchFamily="34" charset="0"/>
                <a:cs typeface="Lato" panose="020F0502020204030203" pitchFamily="34" charset="0"/>
              </a:rPr>
              <a:t>- 15 punti in classifica per la </a:t>
            </a:r>
            <a:r>
              <a:rPr lang="it-IT" sz="1500" b="1" i="0" dirty="0">
                <a:effectLst/>
                <a:latin typeface="Lato" panose="020F0502020204030203" pitchFamily="34" charset="0"/>
                <a:ea typeface="Lato" panose="020F0502020204030203" pitchFamily="34" charset="0"/>
                <a:cs typeface="Lato" panose="020F0502020204030203" pitchFamily="34" charset="0"/>
              </a:rPr>
              <a:t>Juventus</a:t>
            </a:r>
            <a:r>
              <a:rPr lang="it-IT" sz="1500" b="0" i="0" dirty="0">
                <a:effectLst/>
                <a:latin typeface="Lato" panose="020F0502020204030203" pitchFamily="34" charset="0"/>
                <a:ea typeface="Lato" panose="020F0502020204030203" pitchFamily="34" charset="0"/>
                <a:cs typeface="Lato" panose="020F0502020204030203" pitchFamily="34" charset="0"/>
              </a:rPr>
              <a:t>; 2 anni e mezzo a </a:t>
            </a:r>
            <a:r>
              <a:rPr lang="it-IT" sz="1500" b="1" i="0" dirty="0">
                <a:effectLst/>
                <a:latin typeface="Lato" panose="020F0502020204030203" pitchFamily="34" charset="0"/>
                <a:ea typeface="Lato" panose="020F0502020204030203" pitchFamily="34" charset="0"/>
                <a:cs typeface="Lato" panose="020F0502020204030203" pitchFamily="34" charset="0"/>
              </a:rPr>
              <a:t>Paratici</a:t>
            </a:r>
            <a:r>
              <a:rPr lang="it-IT" sz="1500" b="0" i="0" dirty="0">
                <a:effectLst/>
                <a:latin typeface="Lato" panose="020F0502020204030203" pitchFamily="34" charset="0"/>
                <a:ea typeface="Lato" panose="020F0502020204030203" pitchFamily="34" charset="0"/>
                <a:cs typeface="Lato" panose="020F0502020204030203" pitchFamily="34" charset="0"/>
              </a:rPr>
              <a:t>, 2 ad </a:t>
            </a:r>
            <a:r>
              <a:rPr lang="it-IT" sz="1500" b="1" i="0" dirty="0">
                <a:effectLst/>
                <a:latin typeface="Lato" panose="020F0502020204030203" pitchFamily="34" charset="0"/>
                <a:ea typeface="Lato" panose="020F0502020204030203" pitchFamily="34" charset="0"/>
                <a:cs typeface="Lato" panose="020F0502020204030203" pitchFamily="34" charset="0"/>
              </a:rPr>
              <a:t>Agnelli</a:t>
            </a:r>
            <a:r>
              <a:rPr lang="it-IT" sz="1500" b="0" i="0" dirty="0">
                <a:effectLst/>
                <a:latin typeface="Lato" panose="020F0502020204030203" pitchFamily="34" charset="0"/>
                <a:ea typeface="Lato" panose="020F0502020204030203" pitchFamily="34" charset="0"/>
                <a:cs typeface="Lato" panose="020F0502020204030203" pitchFamily="34" charset="0"/>
              </a:rPr>
              <a:t> e </a:t>
            </a:r>
            <a:r>
              <a:rPr lang="it-IT" sz="1500" b="1" i="0" dirty="0">
                <a:effectLst/>
                <a:latin typeface="Lato" panose="020F0502020204030203" pitchFamily="34" charset="0"/>
                <a:ea typeface="Lato" panose="020F0502020204030203" pitchFamily="34" charset="0"/>
                <a:cs typeface="Lato" panose="020F0502020204030203" pitchFamily="34" charset="0"/>
              </a:rPr>
              <a:t>Arrivabene</a:t>
            </a:r>
            <a:r>
              <a:rPr lang="it-IT" sz="1500" b="0" i="0" dirty="0">
                <a:effectLst/>
                <a:latin typeface="Lato" panose="020F0502020204030203" pitchFamily="34" charset="0"/>
                <a:ea typeface="Lato" panose="020F0502020204030203" pitchFamily="34" charset="0"/>
                <a:cs typeface="Lato" panose="020F0502020204030203" pitchFamily="34" charset="0"/>
              </a:rPr>
              <a:t>, 1 anno e 4 mesi a </a:t>
            </a:r>
            <a:r>
              <a:rPr lang="it-IT" sz="1500" b="1" i="0" dirty="0">
                <a:effectLst/>
                <a:latin typeface="Lato" panose="020F0502020204030203" pitchFamily="34" charset="0"/>
                <a:ea typeface="Lato" panose="020F0502020204030203" pitchFamily="34" charset="0"/>
                <a:cs typeface="Lato" panose="020F0502020204030203" pitchFamily="34" charset="0"/>
              </a:rPr>
              <a:t>Cherubini</a:t>
            </a:r>
            <a:r>
              <a:rPr lang="it-IT" sz="1500" b="0" i="0" dirty="0">
                <a:effectLst/>
                <a:latin typeface="Lato" panose="020F0502020204030203" pitchFamily="34" charset="0"/>
                <a:ea typeface="Lato" panose="020F0502020204030203" pitchFamily="34" charset="0"/>
                <a:cs typeface="Lato" panose="020F0502020204030203" pitchFamily="34" charset="0"/>
              </a:rPr>
              <a:t> e 8 mesi </a:t>
            </a:r>
            <a:r>
              <a:rPr lang="it-IT" sz="1500" b="1" i="0" dirty="0">
                <a:effectLst/>
                <a:latin typeface="Lato" panose="020F0502020204030203" pitchFamily="34" charset="0"/>
                <a:ea typeface="Lato" panose="020F0502020204030203" pitchFamily="34" charset="0"/>
                <a:cs typeface="Lato" panose="020F0502020204030203" pitchFamily="34" charset="0"/>
              </a:rPr>
              <a:t>Nedved</a:t>
            </a:r>
            <a:r>
              <a:rPr lang="it-IT" sz="1500" b="0" i="0" dirty="0">
                <a:effectLst/>
                <a:latin typeface="Lato" panose="020F0502020204030203" pitchFamily="34" charset="0"/>
                <a:ea typeface="Lato" panose="020F0502020204030203" pitchFamily="34" charset="0"/>
                <a:cs typeface="Lato" panose="020F0502020204030203" pitchFamily="34" charset="0"/>
              </a:rPr>
              <a:t>.</a:t>
            </a:r>
          </a:p>
          <a:p>
            <a:pPr algn="just"/>
            <a:r>
              <a:rPr lang="it-IT" sz="1500" b="0" i="0" dirty="0">
                <a:effectLst/>
                <a:latin typeface="Lato" panose="020F0502020204030203" pitchFamily="34" charset="0"/>
                <a:ea typeface="Lato" panose="020F0502020204030203" pitchFamily="34" charset="0"/>
                <a:cs typeface="Lato" panose="020F0502020204030203" pitchFamily="34" charset="0"/>
              </a:rPr>
              <a:t>- Il Collegio di Garanzia dello Sport accoglie il ricorso della Juventus per il caso plusvalenze, rinviando però gli atti alla giustizia della Federcalcio per una nuova valutazione.</a:t>
            </a:r>
          </a:p>
          <a:p>
            <a:pPr algn="just"/>
            <a:r>
              <a:rPr lang="it-IT" sz="1500" b="0" i="0" dirty="0">
                <a:effectLst/>
                <a:latin typeface="Lato" panose="020F0502020204030203" pitchFamily="34" charset="0"/>
                <a:ea typeface="Lato" panose="020F0502020204030203" pitchFamily="34" charset="0"/>
                <a:cs typeface="Lato" panose="020F0502020204030203" pitchFamily="34" charset="0"/>
              </a:rPr>
              <a:t>- </a:t>
            </a:r>
            <a:r>
              <a:rPr lang="it-IT" sz="1500" b="1" i="0" dirty="0">
                <a:effectLst/>
                <a:latin typeface="Lato" panose="020F0502020204030203" pitchFamily="34" charset="0"/>
                <a:ea typeface="Lato" panose="020F0502020204030203" pitchFamily="34" charset="0"/>
                <a:cs typeface="Lato" panose="020F0502020204030203" pitchFamily="34" charset="0"/>
              </a:rPr>
              <a:t>I giudici della Corte d’Appello della FIGC penalizzano di 10 punti la Juventus </a:t>
            </a:r>
            <a:r>
              <a:rPr lang="it-IT" sz="1500" b="0" i="0" dirty="0">
                <a:effectLst/>
                <a:latin typeface="Lato" panose="020F0502020204030203" pitchFamily="34" charset="0"/>
                <a:ea typeface="Lato" panose="020F0502020204030203" pitchFamily="34" charset="0"/>
                <a:cs typeface="Lato" panose="020F0502020204030203" pitchFamily="34" charset="0"/>
              </a:rPr>
              <a:t>(la richiesta del Procuratore Chiné era -11).</a:t>
            </a:r>
          </a:p>
          <a:p>
            <a:pPr algn="just"/>
            <a:endParaRPr lang="it-IT" sz="1500" b="0" i="0" dirty="0">
              <a:effectLst/>
              <a:latin typeface="Lato" panose="020F0502020204030203" pitchFamily="34" charset="0"/>
              <a:ea typeface="Lato" panose="020F0502020204030203" pitchFamily="34" charset="0"/>
              <a:cs typeface="Lato" panose="020F0502020204030203" pitchFamily="34" charset="0"/>
            </a:endParaRPr>
          </a:p>
          <a:p>
            <a:pPr algn="just"/>
            <a:r>
              <a:rPr lang="it-IT" sz="1500" b="0" i="1" dirty="0">
                <a:effectLst/>
                <a:latin typeface="Lato" panose="020F0502020204030203" pitchFamily="34" charset="0"/>
                <a:ea typeface="Lato" panose="020F0502020204030203" pitchFamily="34" charset="0"/>
                <a:cs typeface="Lato" panose="020F0502020204030203" pitchFamily="34" charset="0"/>
              </a:rPr>
              <a:t>"La sanzione di 10 punti da scontare nella stagione sportiva in corso, anche in un'ottica equitativa, si rivela del tutto idonea a soddisfare i </a:t>
            </a:r>
            <a:r>
              <a:rPr lang="it-IT" sz="1500" b="1" i="1" u="sng" dirty="0">
                <a:effectLst/>
                <a:latin typeface="Lato" panose="020F0502020204030203" pitchFamily="34" charset="0"/>
                <a:ea typeface="Lato" panose="020F0502020204030203" pitchFamily="34" charset="0"/>
                <a:cs typeface="Lato" panose="020F0502020204030203" pitchFamily="34" charset="0"/>
              </a:rPr>
              <a:t>criteri di </a:t>
            </a:r>
            <a:r>
              <a:rPr lang="it-IT" sz="1500" b="1" i="1" u="sng" dirty="0" err="1">
                <a:effectLst/>
                <a:latin typeface="Lato" panose="020F0502020204030203" pitchFamily="34" charset="0"/>
                <a:ea typeface="Lato" panose="020F0502020204030203" pitchFamily="34" charset="0"/>
                <a:cs typeface="Lato" panose="020F0502020204030203" pitchFamily="34" charset="0"/>
              </a:rPr>
              <a:t>afflittività</a:t>
            </a:r>
            <a:r>
              <a:rPr lang="it-IT" sz="1500" b="1" i="1" u="sng" dirty="0">
                <a:effectLst/>
                <a:latin typeface="Lato" panose="020F0502020204030203" pitchFamily="34" charset="0"/>
                <a:ea typeface="Lato" panose="020F0502020204030203" pitchFamily="34" charset="0"/>
                <a:cs typeface="Lato" panose="020F0502020204030203" pitchFamily="34" charset="0"/>
              </a:rPr>
              <a:t>, proporzionalità e ragionevolezza </a:t>
            </a:r>
            <a:r>
              <a:rPr lang="it-IT" sz="1500" b="0" i="1" dirty="0">
                <a:effectLst/>
                <a:latin typeface="Lato" panose="020F0502020204030203" pitchFamily="34" charset="0"/>
                <a:ea typeface="Lato" panose="020F0502020204030203" pitchFamily="34" charset="0"/>
                <a:cs typeface="Lato" panose="020F0502020204030203" pitchFamily="34" charset="0"/>
              </a:rPr>
              <a:t>come innanzi enunciati".</a:t>
            </a:r>
            <a:r>
              <a:rPr lang="it-IT" sz="1500" b="0" i="0" dirty="0">
                <a:effectLst/>
                <a:latin typeface="Lato" panose="020F0502020204030203" pitchFamily="34" charset="0"/>
                <a:ea typeface="Lato" panose="020F0502020204030203" pitchFamily="34" charset="0"/>
                <a:cs typeface="Lato" panose="020F0502020204030203" pitchFamily="34" charset="0"/>
              </a:rPr>
              <a:t> Queste le motivazioni della Corte Federale d’Appello sul «caso plusvalenze». </a:t>
            </a:r>
          </a:p>
          <a:p>
            <a:pPr algn="just"/>
            <a:r>
              <a:rPr lang="it-IT" sz="1500" b="0" i="0" dirty="0">
                <a:effectLst/>
                <a:latin typeface="Lato" panose="020F0502020204030203" pitchFamily="34" charset="0"/>
                <a:ea typeface="Lato" panose="020F0502020204030203" pitchFamily="34" charset="0"/>
                <a:cs typeface="Lato" panose="020F0502020204030203" pitchFamily="34" charset="0"/>
              </a:rPr>
              <a:t>Penalizzazione commisurata alle responsabilità dei dirigenti: Paratici 4 punti, Agnelli 3, Arrivabene 2, Cherubini 1. </a:t>
            </a:r>
          </a:p>
          <a:p>
            <a:pPr algn="just"/>
            <a:r>
              <a:rPr lang="it-IT" sz="1500" b="0" i="0" dirty="0">
                <a:effectLst/>
                <a:latin typeface="Lato" panose="020F0502020204030203" pitchFamily="34" charset="0"/>
                <a:ea typeface="Lato" panose="020F0502020204030203" pitchFamily="34" charset="0"/>
                <a:cs typeface="Lato" panose="020F0502020204030203" pitchFamily="34" charset="0"/>
              </a:rPr>
              <a:t>Il proscioglimento degli altri membri del Cda è valso lo “sconto” di 5 punti rispetto al -15.</a:t>
            </a:r>
          </a:p>
          <a:p>
            <a:endParaRPr lang="it-IT" sz="1600" b="0" i="0" dirty="0">
              <a:effectLst/>
              <a:latin typeface="Lato" panose="020F0502020204030203" pitchFamily="34" charset="0"/>
              <a:ea typeface="Lato" panose="020F0502020204030203" pitchFamily="34" charset="0"/>
              <a:cs typeface="Lato" panose="020F0502020204030203" pitchFamily="34" charset="0"/>
            </a:endParaRPr>
          </a:p>
          <a:p>
            <a:pPr algn="l"/>
            <a:endParaRPr lang="it-IT" b="0" i="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3441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8867A4-B5ED-BB6C-5734-9F02F31304C3}"/>
              </a:ext>
            </a:extLst>
          </p:cNvPr>
          <p:cNvSpPr>
            <a:spLocks noGrp="1"/>
          </p:cNvSpPr>
          <p:nvPr>
            <p:ph type="title"/>
          </p:nvPr>
        </p:nvSpPr>
        <p:spPr>
          <a:xfrm>
            <a:off x="213220" y="956345"/>
            <a:ext cx="2865540" cy="990600"/>
          </a:xfrm>
        </p:spPr>
        <p:txBody>
          <a:bodyPr>
            <a:noAutofit/>
          </a:bodyPr>
          <a:lstStyle/>
          <a:p>
            <a:r>
              <a:rPr lang="it-IT" sz="1800" b="1" u="sng" dirty="0">
                <a:latin typeface="Lato" panose="020F0502020204030203" pitchFamily="34" charset="0"/>
                <a:ea typeface="Lato" panose="020F0502020204030203" pitchFamily="34" charset="0"/>
                <a:cs typeface="Lato" panose="020F0502020204030203" pitchFamily="34" charset="0"/>
              </a:rPr>
              <a:t>LE FORME DI GIUSTIZIA DELL’ORDINAMENTO SPORTIVO</a:t>
            </a:r>
            <a:endParaRPr lang="it-IT" sz="1800" u="sng" dirty="0">
              <a:latin typeface="Lato" panose="020F0502020204030203" pitchFamily="34" charset="0"/>
              <a:ea typeface="Lato" panose="020F0502020204030203" pitchFamily="34" charset="0"/>
              <a:cs typeface="Lato" panose="020F0502020204030203" pitchFamily="34" charset="0"/>
            </a:endParaRPr>
          </a:p>
        </p:txBody>
      </p:sp>
      <p:sp>
        <p:nvSpPr>
          <p:cNvPr id="5" name="CasellaDiTesto 4">
            <a:extLst>
              <a:ext uri="{FF2B5EF4-FFF2-40B4-BE49-F238E27FC236}">
                <a16:creationId xmlns:a16="http://schemas.microsoft.com/office/drawing/2014/main" id="{623D25B1-2357-2A08-5C21-530C89ECF06A}"/>
              </a:ext>
            </a:extLst>
          </p:cNvPr>
          <p:cNvSpPr txBox="1"/>
          <p:nvPr/>
        </p:nvSpPr>
        <p:spPr>
          <a:xfrm>
            <a:off x="2987824" y="548680"/>
            <a:ext cx="6053706" cy="5909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it-IT" sz="1400" b="1" u="sng" dirty="0">
                <a:latin typeface="Lato" panose="020F0502020204030203" pitchFamily="34" charset="0"/>
                <a:ea typeface="Lato" panose="020F0502020204030203" pitchFamily="34" charset="0"/>
                <a:cs typeface="Lato" panose="020F0502020204030203" pitchFamily="34" charset="0"/>
              </a:rPr>
              <a:t>Giustizia tecnica</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Tutto ciò che attiene alle attività di gioco e rientra nella competenza degli ufficiali di gara (arbitro, assistenti, collaboratori della Procura Federale, commissari).</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In particolare:</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a) ai fatti, da chiunque commessi, avvenuti nel corso delle gare;</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b) alla regolarità dello svolgimento delle gare;</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c) alla regolarità del campo di gioco;</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d) alla posizione irregolare dei calciatori, dei tecnici e degli assistenti di parte.</a:t>
            </a:r>
          </a:p>
          <a:p>
            <a:pPr marL="0" indent="0" algn="just">
              <a:buNone/>
            </a:pPr>
            <a:endParaRPr lang="it-IT" sz="1400" dirty="0">
              <a:latin typeface="Lato" panose="020F0502020204030203" pitchFamily="34" charset="0"/>
              <a:ea typeface="Lato" panose="020F0502020204030203" pitchFamily="34" charset="0"/>
              <a:cs typeface="Lato" panose="020F0502020204030203" pitchFamily="34" charset="0"/>
            </a:endParaRPr>
          </a:p>
          <a:p>
            <a:pPr algn="just"/>
            <a:r>
              <a:rPr lang="it-IT" sz="1400" b="1" u="sng" dirty="0">
                <a:latin typeface="Lato" panose="020F0502020204030203" pitchFamily="34" charset="0"/>
                <a:ea typeface="Lato" panose="020F0502020204030203" pitchFamily="34" charset="0"/>
                <a:cs typeface="Lato" panose="020F0502020204030203" pitchFamily="34" charset="0"/>
              </a:rPr>
              <a:t>Giustizia disciplinare</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Tutti i fatti rilevanti per l'ordinamento sportivo in relazione ai quali non sia stato instaurato né risulti pendente un procedimento dinanzi al Giudice sportivo nazionale o ai Giudici sportivi territoriali.</a:t>
            </a:r>
          </a:p>
          <a:p>
            <a:pPr marL="0" indent="0" algn="just">
              <a:buNone/>
            </a:pPr>
            <a:endParaRPr lang="it-IT" sz="1400" dirty="0">
              <a:latin typeface="Lato" panose="020F0502020204030203" pitchFamily="34" charset="0"/>
              <a:ea typeface="Lato" panose="020F0502020204030203" pitchFamily="34" charset="0"/>
              <a:cs typeface="Lato" panose="020F0502020204030203" pitchFamily="34" charset="0"/>
            </a:endParaRPr>
          </a:p>
          <a:p>
            <a:pPr algn="just"/>
            <a:r>
              <a:rPr lang="it-IT" sz="1400" b="1" u="sng" dirty="0">
                <a:latin typeface="Lato" panose="020F0502020204030203" pitchFamily="34" charset="0"/>
                <a:ea typeface="Lato" panose="020F0502020204030203" pitchFamily="34" charset="0"/>
                <a:cs typeface="Lato" panose="020F0502020204030203" pitchFamily="34" charset="0"/>
              </a:rPr>
              <a:t>Giustizia economica</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 Controversie economiche tra Società (es. risarcimento danni per fatti dei sostenitori, contenziosi derivanti da contratti di trasferimento, premi di formazione di giovani calciatori, riconoscimento quote incasso etc.).</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 Controversie economiche tra Società e tesserati (es. accordi economici in ambito dilettantistico ex art. 94ter NOIF e seguenti).</a:t>
            </a:r>
          </a:p>
          <a:p>
            <a:pPr algn="just">
              <a:buFontTx/>
              <a:buChar char="-"/>
            </a:pPr>
            <a:endParaRPr lang="it-IT" sz="1400" dirty="0">
              <a:latin typeface="Lato" panose="020F0502020204030203" pitchFamily="34" charset="0"/>
              <a:ea typeface="Lato" panose="020F0502020204030203" pitchFamily="34" charset="0"/>
              <a:cs typeface="Lato" panose="020F0502020204030203" pitchFamily="34" charset="0"/>
            </a:endParaRPr>
          </a:p>
          <a:p>
            <a:pPr algn="just"/>
            <a:r>
              <a:rPr lang="it-IT" sz="1400" b="1" u="sng" dirty="0">
                <a:latin typeface="Lato" panose="020F0502020204030203" pitchFamily="34" charset="0"/>
                <a:ea typeface="Lato" panose="020F0502020204030203" pitchFamily="34" charset="0"/>
                <a:cs typeface="Lato" panose="020F0502020204030203" pitchFamily="34" charset="0"/>
              </a:rPr>
              <a:t>Giustizia in materia di tesseramenti</a:t>
            </a:r>
          </a:p>
          <a:p>
            <a:pPr marL="0" indent="0" algn="just">
              <a:buNone/>
            </a:pPr>
            <a:r>
              <a:rPr lang="it-IT" sz="1400" dirty="0">
                <a:latin typeface="Lato" panose="020F0502020204030203" pitchFamily="34" charset="0"/>
                <a:ea typeface="Lato" panose="020F0502020204030203" pitchFamily="34" charset="0"/>
                <a:cs typeface="Lato" panose="020F0502020204030203" pitchFamily="34" charset="0"/>
              </a:rPr>
              <a:t>- Controversie riguardanti i tesseramenti, i trasferimenti e gli svincoli degli atleti.</a:t>
            </a:r>
          </a:p>
          <a:p>
            <a:pPr marL="0" indent="0" algn="just">
              <a:buNone/>
            </a:pPr>
            <a:endParaRPr lang="it-IT" sz="1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517671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DFCEEE-6784-1646-270A-352FAB63AEB5}"/>
              </a:ext>
            </a:extLst>
          </p:cNvPr>
          <p:cNvSpPr>
            <a:spLocks noGrp="1"/>
          </p:cNvSpPr>
          <p:nvPr>
            <p:ph type="title"/>
          </p:nvPr>
        </p:nvSpPr>
        <p:spPr>
          <a:xfrm>
            <a:off x="304800" y="260648"/>
            <a:ext cx="8534400" cy="758825"/>
          </a:xfrm>
        </p:spPr>
        <p:txBody>
          <a:bodyPr>
            <a:normAutofit fontScale="90000"/>
          </a:bodyPr>
          <a:lstStyle/>
          <a:p>
            <a:r>
              <a:rPr lang="it-IT" sz="2600" b="1" u="sng" dirty="0">
                <a:latin typeface="Lato" panose="020F0502020204030203" pitchFamily="34" charset="0"/>
                <a:ea typeface="Lato" panose="020F0502020204030203" pitchFamily="34" charset="0"/>
                <a:cs typeface="Lato" panose="020F0502020204030203" pitchFamily="34" charset="0"/>
              </a:rPr>
              <a:t>IL PROCEDIMENTO DISCIPLINARE </a:t>
            </a:r>
            <a:br>
              <a:rPr lang="it-IT" sz="2600" b="1" u="sng" dirty="0">
                <a:latin typeface="Lato" panose="020F0502020204030203" pitchFamily="34" charset="0"/>
                <a:ea typeface="Lato" panose="020F0502020204030203" pitchFamily="34" charset="0"/>
                <a:cs typeface="Lato" panose="020F0502020204030203" pitchFamily="34" charset="0"/>
              </a:rPr>
            </a:br>
            <a:r>
              <a:rPr lang="it-IT" sz="2600" b="1" u="sng" dirty="0">
                <a:latin typeface="Lato" panose="020F0502020204030203" pitchFamily="34" charset="0"/>
                <a:ea typeface="Lato" panose="020F0502020204030203" pitchFamily="34" charset="0"/>
                <a:cs typeface="Lato" panose="020F0502020204030203" pitchFamily="34" charset="0"/>
              </a:rPr>
              <a:t>IN MATERIA DI DOPING</a:t>
            </a:r>
          </a:p>
        </p:txBody>
      </p:sp>
      <p:sp>
        <p:nvSpPr>
          <p:cNvPr id="5" name="CasellaDiTesto 5">
            <a:extLst>
              <a:ext uri="{FF2B5EF4-FFF2-40B4-BE49-F238E27FC236}">
                <a16:creationId xmlns:a16="http://schemas.microsoft.com/office/drawing/2014/main" id="{46C7E651-9AA7-EC5A-AE07-65D054D7BFCE}"/>
              </a:ext>
            </a:extLst>
          </p:cNvPr>
          <p:cNvSpPr txBox="1"/>
          <p:nvPr/>
        </p:nvSpPr>
        <p:spPr>
          <a:xfrm>
            <a:off x="304800" y="4208656"/>
            <a:ext cx="8532948" cy="2308324"/>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it-IT" sz="1600" b="1" dirty="0">
                <a:solidFill>
                  <a:srgbClr val="C00000"/>
                </a:solidFill>
                <a:latin typeface="Lato" panose="020F0502020204030203" pitchFamily="34" charset="0"/>
                <a:ea typeface="Lato" panose="020F0502020204030203" pitchFamily="34" charset="0"/>
                <a:cs typeface="Lato" panose="020F0502020204030203" pitchFamily="34" charset="0"/>
              </a:rPr>
              <a:t>AMBITO STATALE </a:t>
            </a:r>
            <a:r>
              <a:rPr lang="it-IT" sz="1600" dirty="0">
                <a:latin typeface="Lato" panose="020F0502020204030203" pitchFamily="34" charset="0"/>
                <a:ea typeface="Lato" panose="020F0502020204030203" pitchFamily="34" charset="0"/>
                <a:cs typeface="Lato" panose="020F0502020204030203" pitchFamily="34" charset="0"/>
                <a:sym typeface="Wingdings" pitchFamily="2" charset="2"/>
              </a:rPr>
              <a:t></a:t>
            </a:r>
            <a:r>
              <a:rPr lang="it-IT" sz="1600" i="1" dirty="0">
                <a:latin typeface="Lato" panose="020F0502020204030203" pitchFamily="34" charset="0"/>
                <a:ea typeface="Lato" panose="020F0502020204030203" pitchFamily="34" charset="0"/>
                <a:cs typeface="Lato" panose="020F0502020204030203" pitchFamily="34" charset="0"/>
              </a:rPr>
              <a:t> </a:t>
            </a:r>
            <a:r>
              <a:rPr lang="it-IT" sz="1600" dirty="0">
                <a:latin typeface="Lato" panose="020F0502020204030203" pitchFamily="34" charset="0"/>
                <a:ea typeface="Lato" panose="020F0502020204030203" pitchFamily="34" charset="0"/>
                <a:cs typeface="Lato" panose="020F0502020204030203" pitchFamily="34" charset="0"/>
              </a:rPr>
              <a:t>Con la </a:t>
            </a:r>
            <a:r>
              <a:rPr lang="it-IT" sz="1600" b="1" dirty="0">
                <a:latin typeface="Lato" panose="020F0502020204030203" pitchFamily="34" charset="0"/>
                <a:ea typeface="Lato" panose="020F0502020204030203" pitchFamily="34" charset="0"/>
                <a:cs typeface="Lato" panose="020F0502020204030203" pitchFamily="34" charset="0"/>
              </a:rPr>
              <a:t>L. n. 376/2000 </a:t>
            </a:r>
            <a:r>
              <a:rPr lang="it-IT" sz="1600" dirty="0">
                <a:latin typeface="Lato" panose="020F0502020204030203" pitchFamily="34" charset="0"/>
                <a:ea typeface="Lato" panose="020F0502020204030203" pitchFamily="34" charset="0"/>
                <a:cs typeface="Lato" panose="020F0502020204030203" pitchFamily="34" charset="0"/>
              </a:rPr>
              <a:t>“</a:t>
            </a:r>
            <a:r>
              <a:rPr lang="it-IT" sz="1600" b="1" i="1" dirty="0">
                <a:latin typeface="Lato" panose="020F0502020204030203" pitchFamily="34" charset="0"/>
                <a:ea typeface="Lato" panose="020F0502020204030203" pitchFamily="34" charset="0"/>
                <a:cs typeface="Lato" panose="020F0502020204030203" pitchFamily="34" charset="0"/>
              </a:rPr>
              <a:t>Disciplina della tutela sanitaria delle attività sportiva e della lotta contro il doping</a:t>
            </a:r>
            <a:r>
              <a:rPr lang="it-IT" sz="1600" dirty="0">
                <a:latin typeface="Lato" panose="020F0502020204030203" pitchFamily="34" charset="0"/>
                <a:ea typeface="Lato" panose="020F0502020204030203" pitchFamily="34" charset="0"/>
                <a:cs typeface="Lato" panose="020F0502020204030203" pitchFamily="34" charset="0"/>
              </a:rPr>
              <a:t>” l’Italia si è dotata di uno strumento efficace a contrastare questo pernicioso fenomeno (responsabilità di carattere penale in aggiunta a quella sportiva).</a:t>
            </a:r>
          </a:p>
          <a:p>
            <a:pPr algn="just"/>
            <a:endParaRPr lang="it-IT" sz="1600" dirty="0">
              <a:latin typeface="Lato" panose="020F0502020204030203" pitchFamily="34" charset="0"/>
              <a:ea typeface="Lato" panose="020F0502020204030203" pitchFamily="34" charset="0"/>
              <a:cs typeface="Lato" panose="020F0502020204030203" pitchFamily="34" charset="0"/>
            </a:endParaRPr>
          </a:p>
          <a:p>
            <a:pPr algn="just"/>
            <a:r>
              <a:rPr lang="it-IT" sz="1600" b="1" dirty="0">
                <a:solidFill>
                  <a:schemeClr val="accent5">
                    <a:lumMod val="75000"/>
                  </a:schemeClr>
                </a:solidFill>
                <a:latin typeface="Lato" panose="020F0502020204030203" pitchFamily="34" charset="0"/>
                <a:ea typeface="Lato" panose="020F0502020204030203" pitchFamily="34" charset="0"/>
                <a:cs typeface="Lato" panose="020F0502020204030203" pitchFamily="34" charset="0"/>
              </a:rPr>
              <a:t>AMBITO FEDERALE </a:t>
            </a:r>
            <a:r>
              <a:rPr lang="it-IT" sz="1600" i="1" dirty="0">
                <a:latin typeface="Lato" panose="020F0502020204030203" pitchFamily="34" charset="0"/>
                <a:ea typeface="Lato" panose="020F0502020204030203" pitchFamily="34" charset="0"/>
                <a:cs typeface="Lato" panose="020F0502020204030203" pitchFamily="34" charset="0"/>
                <a:sym typeface="Wingdings" pitchFamily="2" charset="2"/>
              </a:rPr>
              <a:t> </a:t>
            </a:r>
            <a:r>
              <a:rPr lang="it-IT" sz="1600" dirty="0">
                <a:latin typeface="Lato" panose="020F0502020204030203" pitchFamily="34" charset="0"/>
                <a:ea typeface="Lato" panose="020F0502020204030203" pitchFamily="34" charset="0"/>
                <a:cs typeface="Lato" panose="020F0502020204030203" pitchFamily="34" charset="0"/>
              </a:rPr>
              <a:t>Il </a:t>
            </a:r>
            <a:r>
              <a:rPr lang="it-IT" sz="1600" b="1" dirty="0">
                <a:latin typeface="Lato" panose="020F0502020204030203" pitchFamily="34" charset="0"/>
                <a:ea typeface="Lato" panose="020F0502020204030203" pitchFamily="34" charset="0"/>
                <a:cs typeface="Lato" panose="020F0502020204030203" pitchFamily="34" charset="0"/>
              </a:rPr>
              <a:t>Codice</a:t>
            </a:r>
            <a:r>
              <a:rPr lang="it-IT" sz="1600" dirty="0">
                <a:latin typeface="Lato" panose="020F0502020204030203" pitchFamily="34" charset="0"/>
                <a:ea typeface="Lato" panose="020F0502020204030203" pitchFamily="34" charset="0"/>
                <a:cs typeface="Lato" panose="020F0502020204030203" pitchFamily="34" charset="0"/>
              </a:rPr>
              <a:t> mondiale antidoping </a:t>
            </a:r>
            <a:r>
              <a:rPr lang="it-IT" sz="1600" b="1" dirty="0">
                <a:latin typeface="Lato" panose="020F0502020204030203" pitchFamily="34" charset="0"/>
                <a:ea typeface="Lato" panose="020F0502020204030203" pitchFamily="34" charset="0"/>
                <a:cs typeface="Lato" panose="020F0502020204030203" pitchFamily="34" charset="0"/>
              </a:rPr>
              <a:t>WADA</a:t>
            </a:r>
            <a:r>
              <a:rPr lang="it-IT" sz="1600" dirty="0">
                <a:latin typeface="Lato" panose="020F0502020204030203" pitchFamily="34" charset="0"/>
                <a:ea typeface="Lato" panose="020F0502020204030203" pitchFamily="34" charset="0"/>
                <a:cs typeface="Lato" panose="020F0502020204030203" pitchFamily="34" charset="0"/>
              </a:rPr>
              <a:t> </a:t>
            </a:r>
            <a:r>
              <a:rPr lang="it-IT" sz="1600" dirty="0">
                <a:latin typeface="Lato" panose="020F0502020204030203" pitchFamily="34" charset="0"/>
                <a:ea typeface="Lato" panose="020F0502020204030203" pitchFamily="34" charset="0"/>
                <a:cs typeface="Lato" panose="020F0502020204030203" pitchFamily="34" charset="0"/>
                <a:sym typeface="Wingdings" pitchFamily="2" charset="2"/>
              </a:rPr>
              <a:t> </a:t>
            </a:r>
            <a:r>
              <a:rPr lang="it-IT" sz="1600" dirty="0">
                <a:latin typeface="Lato" panose="020F0502020204030203" pitchFamily="34" charset="0"/>
                <a:ea typeface="Lato" panose="020F0502020204030203" pitchFamily="34" charset="0"/>
                <a:cs typeface="Lato" panose="020F0502020204030203" pitchFamily="34" charset="0"/>
              </a:rPr>
              <a:t>documento redatto al fine di conformare i regolamenti anti-doping in tutti gli sport e in tutte le nazioni. Contiene una lista, aggiornata ogni anno, delle sostanze proibite e dei metodi che gli sportivi non possono utilizzare.</a:t>
            </a:r>
            <a:endParaRPr lang="it-IT" sz="1600" i="1" dirty="0">
              <a:latin typeface="Lato" panose="020F0502020204030203" pitchFamily="34" charset="0"/>
              <a:ea typeface="Lato" panose="020F0502020204030203" pitchFamily="34" charset="0"/>
              <a:cs typeface="Lato" panose="020F0502020204030203" pitchFamily="34" charset="0"/>
            </a:endParaRPr>
          </a:p>
          <a:p>
            <a:pPr algn="just"/>
            <a:endParaRPr lang="it-IT" sz="1600" dirty="0"/>
          </a:p>
        </p:txBody>
      </p:sp>
      <p:sp>
        <p:nvSpPr>
          <p:cNvPr id="10" name="CasellaDiTesto 9">
            <a:extLst>
              <a:ext uri="{FF2B5EF4-FFF2-40B4-BE49-F238E27FC236}">
                <a16:creationId xmlns:a16="http://schemas.microsoft.com/office/drawing/2014/main" id="{E59E31ED-0E25-4D6B-B586-DBCBDC1933FA}"/>
              </a:ext>
            </a:extLst>
          </p:cNvPr>
          <p:cNvSpPr txBox="1"/>
          <p:nvPr/>
        </p:nvSpPr>
        <p:spPr>
          <a:xfrm>
            <a:off x="304800" y="1495182"/>
            <a:ext cx="8532948" cy="2554545"/>
          </a:xfrm>
          <a:prstGeom prst="rect">
            <a:avLst/>
          </a:prstGeom>
          <a:noFill/>
        </p:spPr>
        <p:txBody>
          <a:bodyPr wrap="square">
            <a:spAutoFit/>
          </a:bodyPr>
          <a:lstStyle/>
          <a:p>
            <a:pPr algn="just"/>
            <a:r>
              <a:rPr lang="it-IT" sz="1600" dirty="0">
                <a:latin typeface="Lato" panose="020F0502020204030203" pitchFamily="34" charset="0"/>
                <a:ea typeface="Lato" panose="020F0502020204030203" pitchFamily="34" charset="0"/>
                <a:cs typeface="Lato" panose="020F0502020204030203" pitchFamily="34" charset="0"/>
              </a:rPr>
              <a:t>I regolamenti sportivi vietano il doping, specificando strettamente le tipologie e le dosi dei farmaci consentiti </a:t>
            </a:r>
            <a:r>
              <a:rPr lang="it-IT" sz="1600" b="1" dirty="0">
                <a:latin typeface="Lato" panose="020F0502020204030203" pitchFamily="34" charset="0"/>
                <a:ea typeface="Lato" panose="020F0502020204030203" pitchFamily="34" charset="0"/>
                <a:cs typeface="Lato" panose="020F0502020204030203" pitchFamily="34" charset="0"/>
              </a:rPr>
              <a:t>--&gt;</a:t>
            </a:r>
            <a:r>
              <a:rPr lang="it-IT" sz="1600" dirty="0">
                <a:latin typeface="Lato" panose="020F0502020204030203" pitchFamily="34" charset="0"/>
                <a:ea typeface="Lato" panose="020F0502020204030203" pitchFamily="34" charset="0"/>
                <a:cs typeface="Lato" panose="020F0502020204030203" pitchFamily="34" charset="0"/>
              </a:rPr>
              <a:t> controlli antidoping su urine e sangue. </a:t>
            </a:r>
          </a:p>
          <a:p>
            <a:pPr algn="just"/>
            <a:r>
              <a:rPr lang="it-IT" sz="1600" b="1" dirty="0">
                <a:latin typeface="Lato" panose="020F0502020204030203" pitchFamily="34" charset="0"/>
                <a:ea typeface="Lato" panose="020F0502020204030203" pitchFamily="34" charset="0"/>
                <a:cs typeface="Lato" panose="020F0502020204030203" pitchFamily="34" charset="0"/>
              </a:rPr>
              <a:t>POSITIVITA’ --&gt; squalifica per un periodo più o meno lungo; nei casi di recidiva si può arrivare alla squalifica a vita. </a:t>
            </a:r>
          </a:p>
          <a:p>
            <a:pPr algn="just"/>
            <a:endParaRPr lang="it-IT" sz="1600" dirty="0">
              <a:latin typeface="Lato" panose="020F0502020204030203" pitchFamily="34" charset="0"/>
              <a:ea typeface="Lato" panose="020F0502020204030203" pitchFamily="34" charset="0"/>
              <a:cs typeface="Lato" panose="020F0502020204030203" pitchFamily="34" charset="0"/>
            </a:endParaRPr>
          </a:p>
          <a:p>
            <a:pPr algn="just"/>
            <a:r>
              <a:rPr lang="it-IT" sz="1600" dirty="0">
                <a:latin typeface="Lato" panose="020F0502020204030203" pitchFamily="34" charset="0"/>
                <a:ea typeface="Lato" panose="020F0502020204030203" pitchFamily="34" charset="0"/>
                <a:cs typeface="Lato" panose="020F0502020204030203" pitchFamily="34" charset="0"/>
              </a:rPr>
              <a:t>Il Comitato Internazionale Olimpico (CIO) ha istituito un'apposita agenzia, la </a:t>
            </a:r>
            <a:r>
              <a:rPr lang="it-IT" sz="1600" b="1" dirty="0">
                <a:latin typeface="Lato" panose="020F0502020204030203" pitchFamily="34" charset="0"/>
                <a:ea typeface="Lato" panose="020F0502020204030203" pitchFamily="34" charset="0"/>
                <a:cs typeface="Lato" panose="020F0502020204030203" pitchFamily="34" charset="0"/>
              </a:rPr>
              <a:t>WADA</a:t>
            </a:r>
            <a:r>
              <a:rPr lang="it-IT" sz="1600" dirty="0">
                <a:latin typeface="Lato" panose="020F0502020204030203" pitchFamily="34" charset="0"/>
                <a:ea typeface="Lato" panose="020F0502020204030203" pitchFamily="34" charset="0"/>
                <a:cs typeface="Lato" panose="020F0502020204030203" pitchFamily="34" charset="0"/>
              </a:rPr>
              <a:t>, che si occupa della lotta al doping. </a:t>
            </a:r>
          </a:p>
          <a:p>
            <a:pPr algn="just"/>
            <a:r>
              <a:rPr lang="it-IT" sz="1600" dirty="0">
                <a:latin typeface="Lato" panose="020F0502020204030203" pitchFamily="34" charset="0"/>
                <a:ea typeface="Lato" panose="020F0502020204030203" pitchFamily="34" charset="0"/>
                <a:cs typeface="Lato" panose="020F0502020204030203" pitchFamily="34" charset="0"/>
              </a:rPr>
              <a:t>In Italia è la </a:t>
            </a:r>
            <a:r>
              <a:rPr lang="it-IT" sz="1600" b="1" dirty="0">
                <a:latin typeface="Lato" panose="020F0502020204030203" pitchFamily="34" charset="0"/>
                <a:ea typeface="Lato" panose="020F0502020204030203" pitchFamily="34" charset="0"/>
                <a:cs typeface="Lato" panose="020F0502020204030203" pitchFamily="34" charset="0"/>
              </a:rPr>
              <a:t>NADO Italia</a:t>
            </a:r>
            <a:r>
              <a:rPr lang="it-IT" sz="1600" dirty="0">
                <a:latin typeface="Lato" panose="020F0502020204030203" pitchFamily="34" charset="0"/>
                <a:ea typeface="Lato" panose="020F0502020204030203" pitchFamily="34" charset="0"/>
                <a:cs typeface="Lato" panose="020F0502020204030203" pitchFamily="34" charset="0"/>
              </a:rPr>
              <a:t>,  articolazione funzionale dell’Agenzia Mondiale Antidoping (World Anti-Doping Agency WADA) che ha la responsabilità esclusiva in materia di adozione delle norme sportive antidoping in conformità al Codice Mondiale Antidoping (Codice WADA).</a:t>
            </a:r>
          </a:p>
        </p:txBody>
      </p:sp>
    </p:spTree>
    <p:extLst>
      <p:ext uri="{BB962C8B-B14F-4D97-AF65-F5344CB8AC3E}">
        <p14:creationId xmlns:p14="http://schemas.microsoft.com/office/powerpoint/2010/main" val="3710845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682A912-5D15-EE68-F2FE-365B87C742B1}"/>
              </a:ext>
            </a:extLst>
          </p:cNvPr>
          <p:cNvSpPr>
            <a:spLocks noGrp="1"/>
          </p:cNvSpPr>
          <p:nvPr>
            <p:ph type="title"/>
          </p:nvPr>
        </p:nvSpPr>
        <p:spPr>
          <a:xfrm>
            <a:off x="1210074" y="326796"/>
            <a:ext cx="6722529" cy="602166"/>
          </a:xfrm>
        </p:spPr>
        <p:txBody>
          <a:bodyPr/>
          <a:lstStyle/>
          <a:p>
            <a:pPr algn="ctr"/>
            <a:r>
              <a:rPr lang="it-IT" sz="2600" b="1" u="sng" dirty="0">
                <a:latin typeface="Lato" panose="020F0502020204030203" pitchFamily="34" charset="0"/>
                <a:ea typeface="Lato" panose="020F0502020204030203" pitchFamily="34" charset="0"/>
                <a:cs typeface="Lato" panose="020F0502020204030203" pitchFamily="34" charset="0"/>
              </a:rPr>
              <a:t>SQUALIFICA PER DOPING</a:t>
            </a:r>
          </a:p>
        </p:txBody>
      </p:sp>
      <p:sp>
        <p:nvSpPr>
          <p:cNvPr id="5" name="Segnaposto contenuto 2">
            <a:extLst>
              <a:ext uri="{FF2B5EF4-FFF2-40B4-BE49-F238E27FC236}">
                <a16:creationId xmlns:a16="http://schemas.microsoft.com/office/drawing/2014/main" id="{C2931737-7D87-90FE-1B97-72B5C630CE2A}"/>
              </a:ext>
            </a:extLst>
          </p:cNvPr>
          <p:cNvSpPr>
            <a:spLocks noGrp="1"/>
          </p:cNvSpPr>
          <p:nvPr>
            <p:ph sz="quarter" idx="1"/>
          </p:nvPr>
        </p:nvSpPr>
        <p:spPr>
          <a:xfrm>
            <a:off x="338730" y="1556792"/>
            <a:ext cx="8465218" cy="1509294"/>
          </a:xfrm>
        </p:spPr>
        <p:txBody>
          <a:bodyPr/>
          <a:lstStyle/>
          <a:p>
            <a:pPr marL="0" indent="0" algn="just">
              <a:buNone/>
            </a:pPr>
            <a:r>
              <a:rPr lang="it-IT" sz="1600" dirty="0">
                <a:latin typeface="Lato" panose="020F0502020204030203" pitchFamily="34" charset="0"/>
                <a:ea typeface="Lato" panose="020F0502020204030203" pitchFamily="34" charset="0"/>
                <a:cs typeface="Lato" panose="020F0502020204030203" pitchFamily="34" charset="0"/>
              </a:rPr>
              <a:t>Il </a:t>
            </a:r>
            <a:r>
              <a:rPr lang="it-IT" sz="1600" b="1" dirty="0">
                <a:latin typeface="Lato" panose="020F0502020204030203" pitchFamily="34" charset="0"/>
                <a:ea typeface="Lato" panose="020F0502020204030203" pitchFamily="34" charset="0"/>
                <a:cs typeface="Lato" panose="020F0502020204030203" pitchFamily="34" charset="0"/>
              </a:rPr>
              <a:t>Tribunale Nazionale Antidoping </a:t>
            </a:r>
            <a:r>
              <a:rPr lang="it-IT" sz="1600" dirty="0">
                <a:latin typeface="Lato" panose="020F0502020204030203" pitchFamily="34" charset="0"/>
                <a:ea typeface="Lato" panose="020F0502020204030203" pitchFamily="34" charset="0"/>
                <a:cs typeface="Lato" panose="020F0502020204030203" pitchFamily="34" charset="0"/>
              </a:rPr>
              <a:t>(abbreviato TNA) è un organismo di giustizia italiano per le violazioni sulle norme sportive antidoping.</a:t>
            </a:r>
          </a:p>
          <a:p>
            <a:pPr marL="0" indent="0" algn="just">
              <a:buNone/>
            </a:pPr>
            <a:r>
              <a:rPr lang="it-IT" sz="1600" dirty="0">
                <a:latin typeface="Lato" panose="020F0502020204030203" pitchFamily="34" charset="0"/>
                <a:ea typeface="Lato" panose="020F0502020204030203" pitchFamily="34" charset="0"/>
                <a:cs typeface="Lato" panose="020F0502020204030203" pitchFamily="34" charset="0"/>
              </a:rPr>
              <a:t>Il Tribunale è stato istituito dal </a:t>
            </a:r>
            <a:r>
              <a:rPr lang="it-IT" sz="1600" b="1" dirty="0">
                <a:latin typeface="Lato" panose="020F0502020204030203" pitchFamily="34" charset="0"/>
                <a:ea typeface="Lato" panose="020F0502020204030203" pitchFamily="34" charset="0"/>
                <a:cs typeface="Lato" panose="020F0502020204030203" pitchFamily="34" charset="0"/>
              </a:rPr>
              <a:t>Comitato Olimpico Nazionale Italiano </a:t>
            </a:r>
            <a:r>
              <a:rPr lang="it-IT" sz="1600" dirty="0">
                <a:latin typeface="Lato" panose="020F0502020204030203" pitchFamily="34" charset="0"/>
                <a:ea typeface="Lato" panose="020F0502020204030203" pitchFamily="34" charset="0"/>
                <a:cs typeface="Lato" panose="020F0502020204030203" pitchFamily="34" charset="0"/>
              </a:rPr>
              <a:t>ed è regolamentato dall'articolo 13 del suo Statuto. È preposto alle violazioni delle norme sportive antidoping e alle disposizioni del Codice Mondiale Antidoping </a:t>
            </a:r>
            <a:r>
              <a:rPr lang="it-IT" sz="1600" b="1" dirty="0">
                <a:latin typeface="Lato" panose="020F0502020204030203" pitchFamily="34" charset="0"/>
                <a:ea typeface="Lato" panose="020F0502020204030203" pitchFamily="34" charset="0"/>
                <a:cs typeface="Lato" panose="020F0502020204030203" pitchFamily="34" charset="0"/>
              </a:rPr>
              <a:t>WADA</a:t>
            </a:r>
            <a:r>
              <a:rPr lang="it-IT" sz="1600" dirty="0">
                <a:latin typeface="Lato" panose="020F0502020204030203" pitchFamily="34" charset="0"/>
                <a:ea typeface="Lato" panose="020F0502020204030203" pitchFamily="34" charset="0"/>
                <a:cs typeface="Lato" panose="020F0502020204030203" pitchFamily="34" charset="0"/>
              </a:rPr>
              <a:t>.</a:t>
            </a:r>
          </a:p>
          <a:p>
            <a:pPr marL="0" indent="0">
              <a:buNone/>
            </a:pPr>
            <a:endParaRPr lang="it-IT" sz="1600" dirty="0"/>
          </a:p>
        </p:txBody>
      </p:sp>
      <p:sp>
        <p:nvSpPr>
          <p:cNvPr id="7" name="CasellaDiTesto 6">
            <a:extLst>
              <a:ext uri="{FF2B5EF4-FFF2-40B4-BE49-F238E27FC236}">
                <a16:creationId xmlns:a16="http://schemas.microsoft.com/office/drawing/2014/main" id="{52B50BCD-4BFA-1D01-01F9-F90C2D7E4F82}"/>
              </a:ext>
            </a:extLst>
          </p:cNvPr>
          <p:cNvSpPr txBox="1"/>
          <p:nvPr/>
        </p:nvSpPr>
        <p:spPr>
          <a:xfrm>
            <a:off x="338729" y="2936912"/>
            <a:ext cx="5889455" cy="32932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it-IT" sz="1600" dirty="0">
                <a:latin typeface="Lato" panose="020F0502020204030203" pitchFamily="34" charset="0"/>
                <a:ea typeface="Lato" panose="020F0502020204030203" pitchFamily="34" charset="0"/>
                <a:cs typeface="Lato" panose="020F0502020204030203" pitchFamily="34" charset="0"/>
              </a:rPr>
              <a:t>Di recente, il </a:t>
            </a:r>
            <a:r>
              <a:rPr lang="it-IT" sz="1600" b="1" dirty="0">
                <a:latin typeface="Lato" panose="020F0502020204030203" pitchFamily="34" charset="0"/>
                <a:ea typeface="Lato" panose="020F0502020204030203" pitchFamily="34" charset="0"/>
                <a:cs typeface="Lato" panose="020F0502020204030203" pitchFamily="34" charset="0"/>
              </a:rPr>
              <a:t>TNA</a:t>
            </a:r>
            <a:r>
              <a:rPr lang="it-IT" sz="1600" dirty="0">
                <a:latin typeface="Lato" panose="020F0502020204030203" pitchFamily="34" charset="0"/>
                <a:ea typeface="Lato" panose="020F0502020204030203" pitchFamily="34" charset="0"/>
                <a:cs typeface="Lato" panose="020F0502020204030203" pitchFamily="34" charset="0"/>
              </a:rPr>
              <a:t> ha sospeso </a:t>
            </a:r>
            <a:r>
              <a:rPr lang="it-IT" sz="1600" b="1" dirty="0">
                <a:latin typeface="Lato" panose="020F0502020204030203" pitchFamily="34" charset="0"/>
                <a:ea typeface="Lato" panose="020F0502020204030203" pitchFamily="34" charset="0"/>
                <a:cs typeface="Lato" panose="020F0502020204030203" pitchFamily="34" charset="0"/>
              </a:rPr>
              <a:t>Paul Pogba</a:t>
            </a:r>
            <a:r>
              <a:rPr lang="it-IT" sz="1600" dirty="0">
                <a:latin typeface="Lato" panose="020F0502020204030203" pitchFamily="34" charset="0"/>
                <a:ea typeface="Lato" panose="020F0502020204030203" pitchFamily="34" charset="0"/>
                <a:cs typeface="Lato" panose="020F0502020204030203" pitchFamily="34" charset="0"/>
              </a:rPr>
              <a:t>, trovato positivo al testosterone sintetico nel controllo effettuato dal laboratorio antidoping di Roma dopo Udinese-Juventus, giocata lo scorso 20 agosto.</a:t>
            </a:r>
          </a:p>
          <a:p>
            <a:pPr algn="just"/>
            <a:r>
              <a:rPr lang="it-IT" sz="1600" dirty="0">
                <a:latin typeface="Lato" panose="020F0502020204030203" pitchFamily="34" charset="0"/>
                <a:ea typeface="Lato" panose="020F0502020204030203" pitchFamily="34" charset="0"/>
                <a:cs typeface="Lato" panose="020F0502020204030203" pitchFamily="34" charset="0"/>
              </a:rPr>
              <a:t>Le controanalisi hanno confermato la sua positività.</a:t>
            </a:r>
          </a:p>
          <a:p>
            <a:pPr algn="just"/>
            <a:r>
              <a:rPr lang="it-IT" sz="1600" dirty="0">
                <a:latin typeface="Lato" panose="020F0502020204030203" pitchFamily="34" charset="0"/>
                <a:ea typeface="Lato" panose="020F0502020204030203" pitchFamily="34" charset="0"/>
                <a:cs typeface="Lato" panose="020F0502020204030203" pitchFamily="34" charset="0"/>
              </a:rPr>
              <a:t>Il </a:t>
            </a:r>
            <a:r>
              <a:rPr lang="it-IT" sz="1600" b="1" dirty="0">
                <a:latin typeface="Lato" panose="020F0502020204030203" pitchFamily="34" charset="0"/>
                <a:ea typeface="Lato" panose="020F0502020204030203" pitchFamily="34" charset="0"/>
                <a:cs typeface="Lato" panose="020F0502020204030203" pitchFamily="34" charset="0"/>
              </a:rPr>
              <a:t>TNA</a:t>
            </a:r>
            <a:r>
              <a:rPr lang="it-IT" sz="1600" dirty="0">
                <a:latin typeface="Lato" panose="020F0502020204030203" pitchFamily="34" charset="0"/>
                <a:ea typeface="Lato" panose="020F0502020204030203" pitchFamily="34" charset="0"/>
                <a:cs typeface="Lato" panose="020F0502020204030203" pitchFamily="34" charset="0"/>
              </a:rPr>
              <a:t> ha accolto la richiesta della Procura Federale e ha condannato il calciatore a 4 anni di squalifica.</a:t>
            </a:r>
          </a:p>
          <a:p>
            <a:pPr algn="just"/>
            <a:r>
              <a:rPr lang="it-IT" sz="1600" dirty="0">
                <a:latin typeface="Lato" panose="020F0502020204030203" pitchFamily="34" charset="0"/>
                <a:ea typeface="Lato" panose="020F0502020204030203" pitchFamily="34" charset="0"/>
                <a:cs typeface="Lato" panose="020F0502020204030203" pitchFamily="34" charset="0"/>
              </a:rPr>
              <a:t>Il nazionale transalpino ha presentato ricorso al </a:t>
            </a:r>
            <a:r>
              <a:rPr lang="it-IT" sz="1600" b="1" dirty="0">
                <a:latin typeface="Lato" panose="020F0502020204030203" pitchFamily="34" charset="0"/>
                <a:ea typeface="Lato" panose="020F0502020204030203" pitchFamily="34" charset="0"/>
                <a:cs typeface="Lato" panose="020F0502020204030203" pitchFamily="34" charset="0"/>
              </a:rPr>
              <a:t>TAS</a:t>
            </a:r>
            <a:r>
              <a:rPr lang="it-IT" sz="1600" dirty="0">
                <a:latin typeface="Lato" panose="020F0502020204030203" pitchFamily="34" charset="0"/>
                <a:ea typeface="Lato" panose="020F0502020204030203" pitchFamily="34" charset="0"/>
                <a:cs typeface="Lato" panose="020F0502020204030203" pitchFamily="34" charset="0"/>
              </a:rPr>
              <a:t> di Losanna che, all’esito del procedimento, ha ridotto la squalifica del calciatore da </a:t>
            </a:r>
            <a:r>
              <a:rPr lang="it-IT" sz="1600" b="1" dirty="0">
                <a:latin typeface="Lato" panose="020F0502020204030203" pitchFamily="34" charset="0"/>
                <a:ea typeface="Lato" panose="020F0502020204030203" pitchFamily="34" charset="0"/>
                <a:cs typeface="Lato" panose="020F0502020204030203" pitchFamily="34" charset="0"/>
              </a:rPr>
              <a:t>4 anni</a:t>
            </a:r>
            <a:r>
              <a:rPr lang="it-IT" sz="1600" dirty="0">
                <a:latin typeface="Lato" panose="020F0502020204030203" pitchFamily="34" charset="0"/>
                <a:ea typeface="Lato" panose="020F0502020204030203" pitchFamily="34" charset="0"/>
                <a:cs typeface="Lato" panose="020F0502020204030203" pitchFamily="34" charset="0"/>
              </a:rPr>
              <a:t> a </a:t>
            </a:r>
            <a:r>
              <a:rPr lang="it-IT" sz="1600" b="1" dirty="0">
                <a:latin typeface="Lato" panose="020F0502020204030203" pitchFamily="34" charset="0"/>
                <a:ea typeface="Lato" panose="020F0502020204030203" pitchFamily="34" charset="0"/>
                <a:cs typeface="Lato" panose="020F0502020204030203" pitchFamily="34" charset="0"/>
              </a:rPr>
              <a:t>18 mesi</a:t>
            </a:r>
            <a:r>
              <a:rPr lang="it-IT" sz="1600" dirty="0">
                <a:latin typeface="Lato" panose="020F0502020204030203" pitchFamily="34" charset="0"/>
                <a:ea typeface="Lato" panose="020F0502020204030203" pitchFamily="34" charset="0"/>
                <a:cs typeface="Lato" panose="020F0502020204030203" pitchFamily="34" charset="0"/>
              </a:rPr>
              <a:t>. Tuttavia, a fronte della pronuncia definitiva del </a:t>
            </a:r>
            <a:r>
              <a:rPr lang="it-IT" sz="1600" b="1" dirty="0">
                <a:latin typeface="Lato" panose="020F0502020204030203" pitchFamily="34" charset="0"/>
                <a:ea typeface="Lato" panose="020F0502020204030203" pitchFamily="34" charset="0"/>
                <a:cs typeface="Lato" panose="020F0502020204030203" pitchFamily="34" charset="0"/>
              </a:rPr>
              <a:t>TAS</a:t>
            </a:r>
            <a:r>
              <a:rPr lang="it-IT" sz="1600" dirty="0">
                <a:latin typeface="Lato" panose="020F0502020204030203" pitchFamily="34" charset="0"/>
                <a:ea typeface="Lato" panose="020F0502020204030203" pitchFamily="34" charset="0"/>
                <a:cs typeface="Lato" panose="020F0502020204030203" pitchFamily="34" charset="0"/>
              </a:rPr>
              <a:t>, il 15 novembre 2024, il club bianconero e il centrocampista francese hanno concordato, di comune intesa, la risoluzione del contratto di prestazione sportiva. </a:t>
            </a:r>
          </a:p>
        </p:txBody>
      </p:sp>
      <p:pic>
        <p:nvPicPr>
          <p:cNvPr id="8" name="Picture 4" descr="Juventus, Pogba fermato dal doping, l'addio è vicino - Calcio - Ansa.it">
            <a:extLst>
              <a:ext uri="{FF2B5EF4-FFF2-40B4-BE49-F238E27FC236}">
                <a16:creationId xmlns:a16="http://schemas.microsoft.com/office/drawing/2014/main" id="{695E3A75-8937-F56E-BBBF-A8832A79B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40" r="41404"/>
          <a:stretch/>
        </p:blipFill>
        <p:spPr bwMode="auto">
          <a:xfrm>
            <a:off x="6615380" y="2936912"/>
            <a:ext cx="218856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919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9C76AB9-0B34-4F9C-4A8F-E52A96B85C5B}"/>
              </a:ext>
            </a:extLst>
          </p:cNvPr>
          <p:cNvSpPr>
            <a:spLocks noGrp="1"/>
          </p:cNvSpPr>
          <p:nvPr>
            <p:ph sz="quarter" idx="1"/>
          </p:nvPr>
        </p:nvSpPr>
        <p:spPr>
          <a:xfrm>
            <a:off x="301625" y="1556792"/>
            <a:ext cx="8503920" cy="4572000"/>
          </a:xfrm>
        </p:spPr>
        <p:txBody>
          <a:bodyPr/>
          <a:lstStyle/>
          <a:p>
            <a:pPr marL="0" indent="0" algn="ctr">
              <a:buNone/>
            </a:pPr>
            <a:r>
              <a:rPr lang="it-IT" sz="1700" b="1" i="1" dirty="0">
                <a:latin typeface="Lato" panose="020F0502020204030203" pitchFamily="34" charset="0"/>
                <a:ea typeface="Lato" panose="020F0502020204030203" pitchFamily="34" charset="0"/>
                <a:cs typeface="Lato" panose="020F0502020204030203" pitchFamily="34" charset="0"/>
              </a:rPr>
              <a:t>CAPO I  - REGOLAMENTO DI GIUSTIZIA</a:t>
            </a:r>
          </a:p>
          <a:p>
            <a:pPr marL="0" indent="0" algn="just">
              <a:buNone/>
            </a:pPr>
            <a:r>
              <a:rPr lang="it-IT" sz="1700" b="1" u="sng" dirty="0">
                <a:latin typeface="Lato" panose="020F0502020204030203" pitchFamily="34" charset="0"/>
                <a:ea typeface="Lato" panose="020F0502020204030203" pitchFamily="34" charset="0"/>
                <a:cs typeface="Lato" panose="020F0502020204030203" pitchFamily="34" charset="0"/>
              </a:rPr>
              <a:t>ILLECITO DISCIPLINARE Art. 1 – Atti Sanzionabili – illeciti disciplinari </a:t>
            </a:r>
          </a:p>
          <a:p>
            <a:pPr marL="0" indent="0" algn="just">
              <a:buNone/>
            </a:pPr>
            <a:r>
              <a:rPr lang="it-IT" sz="1700" dirty="0">
                <a:latin typeface="Lato" panose="020F0502020204030203" pitchFamily="34" charset="0"/>
                <a:ea typeface="Lato" panose="020F0502020204030203" pitchFamily="34" charset="0"/>
                <a:cs typeface="Lato" panose="020F0502020204030203" pitchFamily="34" charset="0"/>
              </a:rPr>
              <a:t>1.1 Costituisce illecito disciplinare ogni azione od omissione, sia essa dolosa o colposa, tenuta in ambito federale e/o associativo e/o sportivo, che violi le norme stabilite dai Principi Fondamentali degli Statuti delle Federazioni Sportive Nazionali del CONI, delle Discipline Sportive Associate, dal Codice di Comportamento Sportivo emanato dal CONI, dal Codice della Giustizia Sportiva del CONI, dallo Statuto Federale, dalle relative Norme di attuazione, dal Regolamento Generale, dal presente Regolamento nonché dai Regolamenti delle singole discipline sportive, </a:t>
            </a:r>
            <a:r>
              <a:rPr lang="it-IT" sz="1700" b="1" dirty="0">
                <a:latin typeface="Lato" panose="020F0502020204030203" pitchFamily="34" charset="0"/>
                <a:ea typeface="Lato" panose="020F0502020204030203" pitchFamily="34" charset="0"/>
                <a:cs typeface="Lato" panose="020F0502020204030203" pitchFamily="34" charset="0"/>
              </a:rPr>
              <a:t>dal Regolamento Antidoping WADA, dal Regolamento Sanitario, dal Regolamento Veterinario e da tutte le altre disposizioni federali</a:t>
            </a:r>
            <a:r>
              <a:rPr lang="it-IT" sz="1700" dirty="0">
                <a:latin typeface="Lato" panose="020F0502020204030203" pitchFamily="34" charset="0"/>
                <a:ea typeface="Lato" panose="020F0502020204030203" pitchFamily="34" charset="0"/>
                <a:cs typeface="Lato" panose="020F0502020204030203" pitchFamily="34" charset="0"/>
              </a:rPr>
              <a:t>. </a:t>
            </a:r>
          </a:p>
        </p:txBody>
      </p:sp>
      <p:sp>
        <p:nvSpPr>
          <p:cNvPr id="4" name="Titolo 1">
            <a:extLst>
              <a:ext uri="{FF2B5EF4-FFF2-40B4-BE49-F238E27FC236}">
                <a16:creationId xmlns:a16="http://schemas.microsoft.com/office/drawing/2014/main" id="{AC01C6ED-1021-175B-3769-1323C37A287D}"/>
              </a:ext>
            </a:extLst>
          </p:cNvPr>
          <p:cNvSpPr>
            <a:spLocks noGrp="1"/>
          </p:cNvSpPr>
          <p:nvPr>
            <p:ph type="title"/>
          </p:nvPr>
        </p:nvSpPr>
        <p:spPr>
          <a:xfrm>
            <a:off x="2656010" y="437319"/>
            <a:ext cx="4220246" cy="582761"/>
          </a:xfrm>
        </p:spPr>
        <p:txBody>
          <a:bodyPr/>
          <a:lstStyle/>
          <a:p>
            <a:r>
              <a:rPr lang="it-IT" sz="2400" b="1" u="sng" dirty="0">
                <a:latin typeface="Lato" panose="020F0502020204030203" pitchFamily="34" charset="0"/>
                <a:ea typeface="Lato" panose="020F0502020204030203" pitchFamily="34" charset="0"/>
                <a:cs typeface="Lato" panose="020F0502020204030203" pitchFamily="34" charset="0"/>
              </a:rPr>
              <a:t>SQUALIFICHE PER DOPING </a:t>
            </a:r>
            <a:br>
              <a:rPr lang="it-IT" sz="2400" b="1" u="sng" dirty="0">
                <a:latin typeface="Lato" panose="020F0502020204030203" pitchFamily="34" charset="0"/>
                <a:ea typeface="Lato" panose="020F0502020204030203" pitchFamily="34" charset="0"/>
                <a:cs typeface="Lato" panose="020F0502020204030203" pitchFamily="34" charset="0"/>
              </a:rPr>
            </a:br>
            <a:r>
              <a:rPr lang="it-IT" sz="2400" b="1" u="sng" dirty="0">
                <a:latin typeface="Lato" panose="020F0502020204030203" pitchFamily="34" charset="0"/>
                <a:ea typeface="Lato" panose="020F0502020204030203" pitchFamily="34" charset="0"/>
                <a:cs typeface="Lato" panose="020F0502020204030203" pitchFamily="34" charset="0"/>
              </a:rPr>
              <a:t>IN AMBITO FISE</a:t>
            </a:r>
          </a:p>
        </p:txBody>
      </p:sp>
      <p:pic>
        <p:nvPicPr>
          <p:cNvPr id="5" name="Picture 2" descr="Federazione Italiana Sport Equestri Comitato Regionale Lombardia - Concluso  il primo Consiglio federale del 2019">
            <a:extLst>
              <a:ext uri="{FF2B5EF4-FFF2-40B4-BE49-F238E27FC236}">
                <a16:creationId xmlns:a16="http://schemas.microsoft.com/office/drawing/2014/main" id="{001F4659-EB27-6487-1CAC-9A381D654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60647"/>
            <a:ext cx="1403791"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ggiornato l'Elenco delle sostanze proibite adottato dalla FEI e dalla FISE  - EQUESTRIAN INSIGHTS">
            <a:extLst>
              <a:ext uri="{FF2B5EF4-FFF2-40B4-BE49-F238E27FC236}">
                <a16:creationId xmlns:a16="http://schemas.microsoft.com/office/drawing/2014/main" id="{F8C5396E-E7E2-92A0-6A91-D029221B1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383" y="4526258"/>
            <a:ext cx="3145234" cy="157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86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8850B906-9561-9280-44AF-20AFFD437EFF}"/>
              </a:ext>
            </a:extLst>
          </p:cNvPr>
          <p:cNvSpPr txBox="1"/>
          <p:nvPr/>
        </p:nvSpPr>
        <p:spPr>
          <a:xfrm>
            <a:off x="323528" y="1536174"/>
            <a:ext cx="8496944" cy="2800767"/>
          </a:xfrm>
          <a:prstGeom prst="rect">
            <a:avLst/>
          </a:prstGeom>
          <a:noFill/>
        </p:spPr>
        <p:txBody>
          <a:bodyPr wrap="square">
            <a:spAutoFit/>
          </a:bodyPr>
          <a:lstStyle/>
          <a:p>
            <a:pPr algn="just"/>
            <a:r>
              <a:rPr lang="it-IT" sz="1600" b="1" u="sng" dirty="0">
                <a:latin typeface="Lato" panose="020F0502020204030203" pitchFamily="34" charset="0"/>
                <a:ea typeface="Lato" panose="020F0502020204030203" pitchFamily="34" charset="0"/>
                <a:cs typeface="Lato" panose="020F0502020204030203" pitchFamily="34" charset="0"/>
              </a:rPr>
              <a:t>Tribunale Federale R.G. 12/20 – Decisione del 21/09/2020</a:t>
            </a:r>
          </a:p>
          <a:p>
            <a:pPr algn="just"/>
            <a:endParaRPr lang="it-IT" sz="1600" b="1" dirty="0">
              <a:latin typeface="Lato" panose="020F0502020204030203" pitchFamily="34" charset="0"/>
              <a:ea typeface="Lato" panose="020F0502020204030203" pitchFamily="34" charset="0"/>
              <a:cs typeface="Lato" panose="020F0502020204030203" pitchFamily="34" charset="0"/>
            </a:endParaRPr>
          </a:p>
          <a:p>
            <a:pPr algn="just"/>
            <a:r>
              <a:rPr lang="it-IT" sz="1600" dirty="0">
                <a:latin typeface="Lato" panose="020F0502020204030203" pitchFamily="34" charset="0"/>
                <a:ea typeface="Lato" panose="020F0502020204030203" pitchFamily="34" charset="0"/>
                <a:cs typeface="Lato" panose="020F0502020204030203" pitchFamily="34" charset="0"/>
              </a:rPr>
              <a:t>Violazione dell’art. 2, lett. b), del Regolamento di Giustizia FISE e Normativa EAD-ECM, nei confronti di una atleta minorenne, rappresentata dal genitore esercente la responsabilità genitoriale, nonché nei confronti dell’istruttore dell’atleta, in occasione del Trofeo Sicilia GOLD – Selezione Fiera cavalli 2019 in quanto, a seguito di prelievo sul cavallo, veniva </a:t>
            </a:r>
            <a:r>
              <a:rPr lang="it-IT" sz="1600" b="1" dirty="0">
                <a:latin typeface="Lato" panose="020F0502020204030203" pitchFamily="34" charset="0"/>
                <a:ea typeface="Lato" panose="020F0502020204030203" pitchFamily="34" charset="0"/>
                <a:cs typeface="Lato" panose="020F0502020204030203" pitchFamily="34" charset="0"/>
              </a:rPr>
              <a:t>rinvenuta una sostanza vietata di </a:t>
            </a:r>
            <a:r>
              <a:rPr lang="it-IT" sz="1600" b="1" dirty="0" err="1">
                <a:latin typeface="Lato" panose="020F0502020204030203" pitchFamily="34" charset="0"/>
                <a:ea typeface="Lato" panose="020F0502020204030203" pitchFamily="34" charset="0"/>
                <a:cs typeface="Lato" panose="020F0502020204030203" pitchFamily="34" charset="0"/>
              </a:rPr>
              <a:t>Eptaminolo</a:t>
            </a:r>
            <a:r>
              <a:rPr lang="it-IT" sz="1600" b="1" dirty="0">
                <a:latin typeface="Lato" panose="020F0502020204030203" pitchFamily="34" charset="0"/>
                <a:ea typeface="Lato" panose="020F0502020204030203" pitchFamily="34" charset="0"/>
                <a:cs typeface="Lato" panose="020F0502020204030203" pitchFamily="34" charset="0"/>
              </a:rPr>
              <a:t>, considerata sostanza vietata dalla FEI (Equine </a:t>
            </a:r>
            <a:r>
              <a:rPr lang="it-IT" sz="1600" b="1" dirty="0" err="1">
                <a:latin typeface="Lato" panose="020F0502020204030203" pitchFamily="34" charset="0"/>
                <a:ea typeface="Lato" panose="020F0502020204030203" pitchFamily="34" charset="0"/>
                <a:cs typeface="Lato" panose="020F0502020204030203" pitchFamily="34" charset="0"/>
              </a:rPr>
              <a:t>Prohibited</a:t>
            </a:r>
            <a:r>
              <a:rPr lang="it-IT" sz="1600" b="1" dirty="0">
                <a:latin typeface="Lato" panose="020F0502020204030203" pitchFamily="34" charset="0"/>
                <a:ea typeface="Lato" panose="020F0502020204030203" pitchFamily="34" charset="0"/>
                <a:cs typeface="Lato" panose="020F0502020204030203" pitchFamily="34" charset="0"/>
              </a:rPr>
              <a:t> </a:t>
            </a:r>
            <a:r>
              <a:rPr lang="it-IT" sz="1600" b="1" dirty="0" err="1">
                <a:latin typeface="Lato" panose="020F0502020204030203" pitchFamily="34" charset="0"/>
                <a:ea typeface="Lato" panose="020F0502020204030203" pitchFamily="34" charset="0"/>
                <a:cs typeface="Lato" panose="020F0502020204030203" pitchFamily="34" charset="0"/>
              </a:rPr>
              <a:t>Substances</a:t>
            </a:r>
            <a:r>
              <a:rPr lang="it-IT" sz="1600" b="1" dirty="0">
                <a:latin typeface="Lato" panose="020F0502020204030203" pitchFamily="34" charset="0"/>
                <a:ea typeface="Lato" panose="020F0502020204030203" pitchFamily="34" charset="0"/>
                <a:cs typeface="Lato" panose="020F0502020204030203" pitchFamily="34" charset="0"/>
              </a:rPr>
              <a:t> List)</a:t>
            </a:r>
            <a:r>
              <a:rPr lang="it-IT" sz="1600" dirty="0">
                <a:latin typeface="Lato" panose="020F0502020204030203" pitchFamily="34" charset="0"/>
                <a:ea typeface="Lato" panose="020F0502020204030203" pitchFamily="34" charset="0"/>
                <a:cs typeface="Lato" panose="020F0502020204030203" pitchFamily="34" charset="0"/>
              </a:rPr>
              <a:t>. Il Tribunale Federale, dopo aver esaminato gli atti e valutato le motivazioni addette, riscontrava pacificamente la commissione dell’illecito relativo alla somministrazione di sostanza vietata da parte della madre della deferita.</a:t>
            </a:r>
          </a:p>
          <a:p>
            <a:pPr algn="just"/>
            <a:endParaRPr lang="it-IT" sz="1600" dirty="0">
              <a:latin typeface="Lato" panose="020F0502020204030203" pitchFamily="34" charset="0"/>
              <a:ea typeface="Lato" panose="020F0502020204030203" pitchFamily="34" charset="0"/>
              <a:cs typeface="Lato" panose="020F0502020204030203" pitchFamily="34" charset="0"/>
            </a:endParaRPr>
          </a:p>
        </p:txBody>
      </p:sp>
      <p:sp>
        <p:nvSpPr>
          <p:cNvPr id="8" name="Titolo 1">
            <a:extLst>
              <a:ext uri="{FF2B5EF4-FFF2-40B4-BE49-F238E27FC236}">
                <a16:creationId xmlns:a16="http://schemas.microsoft.com/office/drawing/2014/main" id="{528A83DE-CC66-3EEA-F21A-84E0AC182C39}"/>
              </a:ext>
            </a:extLst>
          </p:cNvPr>
          <p:cNvSpPr>
            <a:spLocks noGrp="1"/>
          </p:cNvSpPr>
          <p:nvPr>
            <p:ph type="title"/>
          </p:nvPr>
        </p:nvSpPr>
        <p:spPr>
          <a:xfrm>
            <a:off x="2656010" y="437319"/>
            <a:ext cx="4220246" cy="582761"/>
          </a:xfrm>
        </p:spPr>
        <p:txBody>
          <a:bodyPr/>
          <a:lstStyle/>
          <a:p>
            <a:r>
              <a:rPr lang="it-IT" sz="2400" b="1" u="sng" dirty="0">
                <a:latin typeface="Lato" panose="020F0502020204030203" pitchFamily="34" charset="0"/>
                <a:ea typeface="Lato" panose="020F0502020204030203" pitchFamily="34" charset="0"/>
                <a:cs typeface="Lato" panose="020F0502020204030203" pitchFamily="34" charset="0"/>
              </a:rPr>
              <a:t>SQUALIFICHE PER DOPING </a:t>
            </a:r>
            <a:br>
              <a:rPr lang="it-IT" sz="2400" b="1" u="sng" dirty="0">
                <a:latin typeface="Lato" panose="020F0502020204030203" pitchFamily="34" charset="0"/>
                <a:ea typeface="Lato" panose="020F0502020204030203" pitchFamily="34" charset="0"/>
                <a:cs typeface="Lato" panose="020F0502020204030203" pitchFamily="34" charset="0"/>
              </a:rPr>
            </a:br>
            <a:r>
              <a:rPr lang="it-IT" sz="2400" b="1" u="sng" dirty="0">
                <a:latin typeface="Lato" panose="020F0502020204030203" pitchFamily="34" charset="0"/>
                <a:ea typeface="Lato" panose="020F0502020204030203" pitchFamily="34" charset="0"/>
                <a:cs typeface="Lato" panose="020F0502020204030203" pitchFamily="34" charset="0"/>
              </a:rPr>
              <a:t>IN AMBITO FISE</a:t>
            </a:r>
          </a:p>
        </p:txBody>
      </p:sp>
      <p:pic>
        <p:nvPicPr>
          <p:cNvPr id="9" name="Picture 2" descr="Federazione Italiana Sport Equestri Comitato Regionale Lombardia - Concluso  il primo Consiglio federale del 2019">
            <a:extLst>
              <a:ext uri="{FF2B5EF4-FFF2-40B4-BE49-F238E27FC236}">
                <a16:creationId xmlns:a16="http://schemas.microsoft.com/office/drawing/2014/main" id="{8C0FC557-2FB6-30CA-F7A0-56E9B1640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60647"/>
            <a:ext cx="1403791" cy="9361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fferenza tra Sostanze Proibite e Sostanze Regolamentate nel Doping">
            <a:extLst>
              <a:ext uri="{FF2B5EF4-FFF2-40B4-BE49-F238E27FC236}">
                <a16:creationId xmlns:a16="http://schemas.microsoft.com/office/drawing/2014/main" id="{B2C975F7-54BC-4EC3-C744-43A94CCC7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056" y="4077072"/>
            <a:ext cx="2276872" cy="22768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24497310-3642-68DF-4CCA-BE04F4606B94}"/>
              </a:ext>
            </a:extLst>
          </p:cNvPr>
          <p:cNvSpPr txBox="1"/>
          <p:nvPr/>
        </p:nvSpPr>
        <p:spPr>
          <a:xfrm>
            <a:off x="323528" y="4077072"/>
            <a:ext cx="6021288" cy="1323439"/>
          </a:xfrm>
          <a:prstGeom prst="rect">
            <a:avLst/>
          </a:prstGeom>
          <a:noFill/>
        </p:spPr>
        <p:txBody>
          <a:bodyPr wrap="square">
            <a:spAutoFit/>
          </a:bodyPr>
          <a:lstStyle/>
          <a:p>
            <a:pPr algn="just"/>
            <a:r>
              <a:rPr lang="it-IT" sz="1600" dirty="0">
                <a:latin typeface="Lato" panose="020F0502020204030203" pitchFamily="34" charset="0"/>
                <a:ea typeface="Lato" panose="020F0502020204030203" pitchFamily="34" charset="0"/>
                <a:cs typeface="Lato" panose="020F0502020204030203" pitchFamily="34" charset="0"/>
              </a:rPr>
              <a:t>Ad entrambi i deferiti, il TF FISE applicava la </a:t>
            </a:r>
            <a:r>
              <a:rPr lang="it-IT" sz="1600" b="1" dirty="0">
                <a:latin typeface="Lato" panose="020F0502020204030203" pitchFamily="34" charset="0"/>
                <a:ea typeface="Lato" panose="020F0502020204030203" pitchFamily="34" charset="0"/>
                <a:cs typeface="Lato" panose="020F0502020204030203" pitchFamily="34" charset="0"/>
              </a:rPr>
              <a:t>sanzione di mesi 12 di sospensione dalla carica e l’ammenda di € 5.000,00, oltre alle sanzioni accessorie dell’annullamento dei risultati ottenuti nella competizione con relative conseguenze ai sensi dell’art. 8, comma 1, del Regolamento EAD.</a:t>
            </a:r>
          </a:p>
        </p:txBody>
      </p:sp>
    </p:spTree>
    <p:extLst>
      <p:ext uri="{BB962C8B-B14F-4D97-AF65-F5344CB8AC3E}">
        <p14:creationId xmlns:p14="http://schemas.microsoft.com/office/powerpoint/2010/main" val="2752179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76D522-5EBC-B17C-E181-8070A8761E01}"/>
              </a:ext>
            </a:extLst>
          </p:cNvPr>
          <p:cNvSpPr>
            <a:spLocks noGrp="1"/>
          </p:cNvSpPr>
          <p:nvPr>
            <p:ph type="title"/>
          </p:nvPr>
        </p:nvSpPr>
        <p:spPr>
          <a:xfrm>
            <a:off x="1070248" y="188640"/>
            <a:ext cx="7003504" cy="758825"/>
          </a:xfrm>
        </p:spPr>
        <p:txBody>
          <a:bodyPr/>
          <a:lstStyle/>
          <a:p>
            <a:r>
              <a:rPr lang="it-IT" sz="2800" b="1" u="sng" dirty="0">
                <a:latin typeface="Lato" panose="020F0502020204030203" pitchFamily="34" charset="0"/>
                <a:ea typeface="Lato" panose="020F0502020204030203" pitchFamily="34" charset="0"/>
                <a:cs typeface="Lato" panose="020F0502020204030203" pitchFamily="34" charset="0"/>
              </a:rPr>
              <a:t>LA FEI E IL DOPING DEL CAVALLO</a:t>
            </a:r>
          </a:p>
        </p:txBody>
      </p:sp>
      <p:sp>
        <p:nvSpPr>
          <p:cNvPr id="3" name="Segnaposto contenuto 2">
            <a:extLst>
              <a:ext uri="{FF2B5EF4-FFF2-40B4-BE49-F238E27FC236}">
                <a16:creationId xmlns:a16="http://schemas.microsoft.com/office/drawing/2014/main" id="{361CC866-541A-3158-B638-326566112906}"/>
              </a:ext>
            </a:extLst>
          </p:cNvPr>
          <p:cNvSpPr>
            <a:spLocks noGrp="1"/>
          </p:cNvSpPr>
          <p:nvPr>
            <p:ph sz="quarter" idx="1"/>
          </p:nvPr>
        </p:nvSpPr>
        <p:spPr>
          <a:xfrm>
            <a:off x="320040" y="1556792"/>
            <a:ext cx="8503920" cy="4572000"/>
          </a:xfrm>
        </p:spPr>
        <p:txBody>
          <a:bodyPr/>
          <a:lstStyle/>
          <a:p>
            <a:pPr marL="0" indent="0" algn="just">
              <a:buNone/>
            </a:pPr>
            <a:r>
              <a:rPr lang="it-IT" sz="1600" dirty="0">
                <a:latin typeface="Lato" panose="020F0502020204030203" pitchFamily="34" charset="0"/>
                <a:ea typeface="Lato" panose="020F0502020204030203" pitchFamily="34" charset="0"/>
                <a:cs typeface="Lato" panose="020F0502020204030203" pitchFamily="34" charset="0"/>
              </a:rPr>
              <a:t>Il tribunale della </a:t>
            </a:r>
            <a:r>
              <a:rPr lang="it-IT" sz="1600" b="1" dirty="0">
                <a:latin typeface="Lato" panose="020F0502020204030203" pitchFamily="34" charset="0"/>
                <a:ea typeface="Lato" panose="020F0502020204030203" pitchFamily="34" charset="0"/>
                <a:cs typeface="Lato" panose="020F0502020204030203" pitchFamily="34" charset="0"/>
              </a:rPr>
              <a:t>FEI</a:t>
            </a:r>
            <a:r>
              <a:rPr lang="it-IT" sz="1600" dirty="0">
                <a:latin typeface="Lato" panose="020F0502020204030203" pitchFamily="34" charset="0"/>
                <a:ea typeface="Lato" panose="020F0502020204030203" pitchFamily="34" charset="0"/>
                <a:cs typeface="Lato" panose="020F0502020204030203" pitchFamily="34" charset="0"/>
              </a:rPr>
              <a:t> ha emesso la sua decisione finale riguardo ai due casi coinvolti nell’uso di </a:t>
            </a:r>
            <a:r>
              <a:rPr lang="it-IT" sz="1600" b="1" dirty="0">
                <a:latin typeface="Lato" panose="020F0502020204030203" pitchFamily="34" charset="0"/>
                <a:ea typeface="Lato" panose="020F0502020204030203" pitchFamily="34" charset="0"/>
                <a:cs typeface="Lato" panose="020F0502020204030203" pitchFamily="34" charset="0"/>
              </a:rPr>
              <a:t>Eritropoietina</a:t>
            </a:r>
            <a:r>
              <a:rPr lang="it-IT" sz="1600" dirty="0">
                <a:latin typeface="Lato" panose="020F0502020204030203" pitchFamily="34" charset="0"/>
                <a:ea typeface="Lato" panose="020F0502020204030203" pitchFamily="34" charset="0"/>
                <a:cs typeface="Lato" panose="020F0502020204030203" pitchFamily="34" charset="0"/>
              </a:rPr>
              <a:t> (EPO) durante il </a:t>
            </a:r>
            <a:r>
              <a:rPr lang="it-IT" sz="1600" b="1" dirty="0">
                <a:latin typeface="Lato" panose="020F0502020204030203" pitchFamily="34" charset="0"/>
                <a:ea typeface="Lato" panose="020F0502020204030203" pitchFamily="34" charset="0"/>
                <a:cs typeface="Lato" panose="020F0502020204030203" pitchFamily="34" charset="0"/>
              </a:rPr>
              <a:t>CEI1* di Doha di aprile 2016</a:t>
            </a:r>
            <a:r>
              <a:rPr lang="it-IT" sz="1600" dirty="0">
                <a:latin typeface="Lato" panose="020F0502020204030203" pitchFamily="34" charset="0"/>
                <a:ea typeface="Lato" panose="020F0502020204030203" pitchFamily="34" charset="0"/>
                <a:cs typeface="Lato" panose="020F0502020204030203" pitchFamily="34" charset="0"/>
              </a:rPr>
              <a:t>.</a:t>
            </a:r>
          </a:p>
          <a:p>
            <a:pPr marL="0" indent="0" algn="just">
              <a:buNone/>
            </a:pPr>
            <a:r>
              <a:rPr lang="it-IT" sz="1600" b="1" dirty="0">
                <a:latin typeface="Lato" panose="020F0502020204030203" pitchFamily="34" charset="0"/>
                <a:ea typeface="Lato" panose="020F0502020204030203" pitchFamily="34" charset="0"/>
                <a:cs typeface="Lato" panose="020F0502020204030203" pitchFamily="34" charset="0"/>
              </a:rPr>
              <a:t>Abdulla Mubarak Rashed Al </a:t>
            </a:r>
            <a:r>
              <a:rPr lang="it-IT" sz="1600" b="1" dirty="0" err="1">
                <a:latin typeface="Lato" panose="020F0502020204030203" pitchFamily="34" charset="0"/>
                <a:ea typeface="Lato" panose="020F0502020204030203" pitchFamily="34" charset="0"/>
                <a:cs typeface="Lato" panose="020F0502020204030203" pitchFamily="34" charset="0"/>
              </a:rPr>
              <a:t>Khaili</a:t>
            </a:r>
            <a:r>
              <a:rPr lang="it-IT" sz="1600" b="1" dirty="0">
                <a:latin typeface="Lato" panose="020F0502020204030203" pitchFamily="34" charset="0"/>
                <a:ea typeface="Lato" panose="020F0502020204030203" pitchFamily="34" charset="0"/>
                <a:cs typeface="Lato" panose="020F0502020204030203" pitchFamily="34" charset="0"/>
              </a:rPr>
              <a:t> </a:t>
            </a:r>
            <a:r>
              <a:rPr lang="it-IT" sz="1600" dirty="0">
                <a:latin typeface="Lato" panose="020F0502020204030203" pitchFamily="34" charset="0"/>
                <a:ea typeface="Lato" panose="020F0502020204030203" pitchFamily="34" charset="0"/>
                <a:cs typeface="Lato" panose="020F0502020204030203" pitchFamily="34" charset="0"/>
              </a:rPr>
              <a:t>e </a:t>
            </a:r>
            <a:r>
              <a:rPr lang="it-IT" sz="1600" b="1" dirty="0" err="1">
                <a:latin typeface="Lato" panose="020F0502020204030203" pitchFamily="34" charset="0"/>
                <a:ea typeface="Lato" panose="020F0502020204030203" pitchFamily="34" charset="0"/>
                <a:cs typeface="Lato" panose="020F0502020204030203" pitchFamily="34" charset="0"/>
              </a:rPr>
              <a:t>Mohd</a:t>
            </a:r>
            <a:r>
              <a:rPr lang="it-IT" sz="1600" b="1" dirty="0">
                <a:latin typeface="Lato" panose="020F0502020204030203" pitchFamily="34" charset="0"/>
                <a:ea typeface="Lato" panose="020F0502020204030203" pitchFamily="34" charset="0"/>
                <a:cs typeface="Lato" panose="020F0502020204030203" pitchFamily="34" charset="0"/>
              </a:rPr>
              <a:t> Butti </a:t>
            </a:r>
            <a:r>
              <a:rPr lang="it-IT" sz="1600" b="1" dirty="0" err="1">
                <a:latin typeface="Lato" panose="020F0502020204030203" pitchFamily="34" charset="0"/>
                <a:ea typeface="Lato" panose="020F0502020204030203" pitchFamily="34" charset="0"/>
                <a:cs typeface="Lato" panose="020F0502020204030203" pitchFamily="34" charset="0"/>
              </a:rPr>
              <a:t>Ghemran</a:t>
            </a:r>
            <a:r>
              <a:rPr lang="it-IT" sz="1600" b="1" dirty="0">
                <a:latin typeface="Lato" panose="020F0502020204030203" pitchFamily="34" charset="0"/>
                <a:ea typeface="Lato" panose="020F0502020204030203" pitchFamily="34" charset="0"/>
                <a:cs typeface="Lato" panose="020F0502020204030203" pitchFamily="34" charset="0"/>
              </a:rPr>
              <a:t> Al </a:t>
            </a:r>
            <a:r>
              <a:rPr lang="it-IT" sz="1600" b="1" dirty="0" err="1">
                <a:latin typeface="Lato" panose="020F0502020204030203" pitchFamily="34" charset="0"/>
                <a:ea typeface="Lato" panose="020F0502020204030203" pitchFamily="34" charset="0"/>
                <a:cs typeface="Lato" panose="020F0502020204030203" pitchFamily="34" charset="0"/>
              </a:rPr>
              <a:t>Qubaisi</a:t>
            </a:r>
            <a:r>
              <a:rPr lang="it-IT" sz="1600" dirty="0">
                <a:latin typeface="Lato" panose="020F0502020204030203" pitchFamily="34" charset="0"/>
                <a:ea typeface="Lato" panose="020F0502020204030203" pitchFamily="34" charset="0"/>
                <a:cs typeface="Lato" panose="020F0502020204030203" pitchFamily="34" charset="0"/>
              </a:rPr>
              <a:t>, i cui cavalli </a:t>
            </a:r>
            <a:r>
              <a:rPr lang="it-IT" sz="1600" b="1" dirty="0">
                <a:latin typeface="Lato" panose="020F0502020204030203" pitchFamily="34" charset="0"/>
                <a:ea typeface="Lato" panose="020F0502020204030203" pitchFamily="34" charset="0"/>
                <a:cs typeface="Lato" panose="020F0502020204030203" pitchFamily="34" charset="0"/>
              </a:rPr>
              <a:t>Sur</a:t>
            </a:r>
            <a:r>
              <a:rPr lang="it-IT" sz="1600" dirty="0">
                <a:latin typeface="Lato" panose="020F0502020204030203" pitchFamily="34" charset="0"/>
                <a:ea typeface="Lato" panose="020F0502020204030203" pitchFamily="34" charset="0"/>
                <a:cs typeface="Lato" panose="020F0502020204030203" pitchFamily="34" charset="0"/>
              </a:rPr>
              <a:t> e </a:t>
            </a:r>
            <a:r>
              <a:rPr lang="it-IT" sz="1600" b="1" dirty="0" err="1">
                <a:latin typeface="Lato" panose="020F0502020204030203" pitchFamily="34" charset="0"/>
                <a:ea typeface="Lato" panose="020F0502020204030203" pitchFamily="34" charset="0"/>
                <a:cs typeface="Lato" panose="020F0502020204030203" pitchFamily="34" charset="0"/>
              </a:rPr>
              <a:t>Centurion</a:t>
            </a:r>
            <a:r>
              <a:rPr lang="it-IT" sz="1600" dirty="0">
                <a:latin typeface="Lato" panose="020F0502020204030203" pitchFamily="34" charset="0"/>
                <a:ea typeface="Lato" panose="020F0502020204030203" pitchFamily="34" charset="0"/>
                <a:cs typeface="Lato" panose="020F0502020204030203" pitchFamily="34" charset="0"/>
              </a:rPr>
              <a:t> sono stati trovati positivi </a:t>
            </a:r>
            <a:r>
              <a:rPr lang="it-IT" sz="1600" dirty="0" err="1">
                <a:latin typeface="Lato" panose="020F0502020204030203" pitchFamily="34" charset="0"/>
                <a:ea typeface="Lato" panose="020F0502020204030203" pitchFamily="34" charset="0"/>
                <a:cs typeface="Lato" panose="020F0502020204030203" pitchFamily="34" charset="0"/>
              </a:rPr>
              <a:t>alll’EPO</a:t>
            </a:r>
            <a:r>
              <a:rPr lang="it-IT" sz="1600" dirty="0">
                <a:latin typeface="Lato" panose="020F0502020204030203" pitchFamily="34" charset="0"/>
                <a:ea typeface="Lato" panose="020F0502020204030203" pitchFamily="34" charset="0"/>
                <a:cs typeface="Lato" panose="020F0502020204030203" pitchFamily="34" charset="0"/>
              </a:rPr>
              <a:t>, sono stati sospesi per un anno dopo il concorso in Qatar. </a:t>
            </a:r>
          </a:p>
          <a:p>
            <a:pPr marL="0" indent="0" algn="just">
              <a:buNone/>
            </a:pPr>
            <a:r>
              <a:rPr lang="it-IT" sz="1600" dirty="0">
                <a:latin typeface="Lato" panose="020F0502020204030203" pitchFamily="34" charset="0"/>
                <a:ea typeface="Lato" panose="020F0502020204030203" pitchFamily="34" charset="0"/>
                <a:cs typeface="Lato" panose="020F0502020204030203" pitchFamily="34" charset="0"/>
              </a:rPr>
              <a:t>La sostanza, infatti, rientra sia nella lista di sostanze vietate che in quella delle medicazioni controllate della FEI.</a:t>
            </a:r>
          </a:p>
          <a:p>
            <a:pPr marL="0" indent="0" algn="just">
              <a:buNone/>
            </a:pPr>
            <a:endParaRPr lang="it-IT" sz="1600" dirty="0">
              <a:latin typeface="Lato" panose="020F0502020204030203" pitchFamily="34" charset="0"/>
              <a:ea typeface="Lato" panose="020F0502020204030203" pitchFamily="34" charset="0"/>
              <a:cs typeface="Lato" panose="020F0502020204030203" pitchFamily="34" charset="0"/>
            </a:endParaRPr>
          </a:p>
          <a:p>
            <a:pPr marL="0" indent="0" algn="just">
              <a:buNone/>
            </a:pPr>
            <a:r>
              <a:rPr lang="it-IT" sz="1600" dirty="0">
                <a:latin typeface="Lato" panose="020F0502020204030203" pitchFamily="34" charset="0"/>
                <a:ea typeface="Lato" panose="020F0502020204030203" pitchFamily="34" charset="0"/>
                <a:cs typeface="Lato" panose="020F0502020204030203" pitchFamily="34" charset="0"/>
              </a:rPr>
              <a:t>L’allenatore di entrambi i cavalli, </a:t>
            </a:r>
            <a:r>
              <a:rPr lang="it-IT" sz="1600" b="1" dirty="0">
                <a:latin typeface="Lato" panose="020F0502020204030203" pitchFamily="34" charset="0"/>
                <a:ea typeface="Lato" panose="020F0502020204030203" pitchFamily="34" charset="0"/>
                <a:cs typeface="Lato" panose="020F0502020204030203" pitchFamily="34" charset="0"/>
              </a:rPr>
              <a:t>Mohammed Ali Khalifa Al-Attiyah</a:t>
            </a:r>
            <a:r>
              <a:rPr lang="it-IT" sz="1600" dirty="0">
                <a:latin typeface="Lato" panose="020F0502020204030203" pitchFamily="34" charset="0"/>
                <a:ea typeface="Lato" panose="020F0502020204030203" pitchFamily="34" charset="0"/>
                <a:cs typeface="Lato" panose="020F0502020204030203" pitchFamily="34" charset="0"/>
              </a:rPr>
              <a:t>, ha ammesso di aver somministrato la sostanza ai cavalli poco prima dell’inizio della gara ed è stato </a:t>
            </a:r>
            <a:r>
              <a:rPr lang="it-IT" sz="1600" b="1" dirty="0">
                <a:latin typeface="Lato" panose="020F0502020204030203" pitchFamily="34" charset="0"/>
                <a:ea typeface="Lato" panose="020F0502020204030203" pitchFamily="34" charset="0"/>
                <a:cs typeface="Lato" panose="020F0502020204030203" pitchFamily="34" charset="0"/>
              </a:rPr>
              <a:t>squalificato per 24 mesi</a:t>
            </a:r>
            <a:r>
              <a:rPr lang="it-IT" sz="1600" dirty="0">
                <a:latin typeface="Lato" panose="020F0502020204030203" pitchFamily="34" charset="0"/>
                <a:ea typeface="Lato" panose="020F0502020204030203" pitchFamily="34" charset="0"/>
                <a:cs typeface="Lato" panose="020F0502020204030203" pitchFamily="34" charset="0"/>
              </a:rPr>
              <a:t>. Gli atleti sono stati sanzionati per negligenza riguardo alla violazione del regolamento posta in essere dal loro allenatore. Entrambi i cavalieri sono stati condannati a pagare una </a:t>
            </a:r>
            <a:r>
              <a:rPr lang="it-IT" sz="1600" b="1" dirty="0">
                <a:latin typeface="Lato" panose="020F0502020204030203" pitchFamily="34" charset="0"/>
                <a:ea typeface="Lato" panose="020F0502020204030203" pitchFamily="34" charset="0"/>
                <a:cs typeface="Lato" panose="020F0502020204030203" pitchFamily="34" charset="0"/>
              </a:rPr>
              <a:t>multa di 2.000,00 franchi ed un contributo di 1.000,00 franchi per le spese legali</a:t>
            </a:r>
            <a:r>
              <a:rPr lang="it-IT" sz="1600" dirty="0">
                <a:latin typeface="Lato" panose="020F0502020204030203" pitchFamily="34" charset="0"/>
                <a:ea typeface="Lato" panose="020F0502020204030203" pitchFamily="34" charset="0"/>
                <a:cs typeface="Lato" panose="020F0502020204030203" pitchFamily="34" charset="0"/>
              </a:rPr>
              <a:t>.</a:t>
            </a:r>
          </a:p>
          <a:p>
            <a:pPr marL="0" indent="0" algn="just">
              <a:buNone/>
            </a:pPr>
            <a:endParaRPr lang="it-IT" sz="1600" dirty="0">
              <a:latin typeface="Lato" panose="020F0502020204030203" pitchFamily="34" charset="0"/>
              <a:ea typeface="Lato" panose="020F0502020204030203" pitchFamily="34" charset="0"/>
              <a:cs typeface="Lato" panose="020F0502020204030203" pitchFamily="34" charset="0"/>
            </a:endParaRPr>
          </a:p>
          <a:p>
            <a:pPr marL="0" indent="0" algn="just">
              <a:buNone/>
            </a:pPr>
            <a:r>
              <a:rPr lang="it-IT" sz="1600" dirty="0">
                <a:latin typeface="Lato" panose="020F0502020204030203" pitchFamily="34" charset="0"/>
                <a:ea typeface="Lato" panose="020F0502020204030203" pitchFamily="34" charset="0"/>
                <a:cs typeface="Lato" panose="020F0502020204030203" pitchFamily="34" charset="0"/>
              </a:rPr>
              <a:t>Il </a:t>
            </a:r>
            <a:r>
              <a:rPr lang="it-IT" sz="1600" b="1" dirty="0">
                <a:latin typeface="Lato" panose="020F0502020204030203" pitchFamily="34" charset="0"/>
                <a:ea typeface="Lato" panose="020F0502020204030203" pitchFamily="34" charset="0"/>
                <a:cs typeface="Lato" panose="020F0502020204030203" pitchFamily="34" charset="0"/>
              </a:rPr>
              <a:t>Tribunale FEI </a:t>
            </a:r>
            <a:r>
              <a:rPr lang="it-IT" sz="1600" dirty="0">
                <a:latin typeface="Lato" panose="020F0502020204030203" pitchFamily="34" charset="0"/>
                <a:ea typeface="Lato" panose="020F0502020204030203" pitchFamily="34" charset="0"/>
                <a:cs typeface="Lato" panose="020F0502020204030203" pitchFamily="34" charset="0"/>
              </a:rPr>
              <a:t>ha imposto, invece, una </a:t>
            </a:r>
            <a:r>
              <a:rPr lang="it-IT" sz="1600" b="1" dirty="0">
                <a:latin typeface="Lato" panose="020F0502020204030203" pitchFamily="34" charset="0"/>
                <a:ea typeface="Lato" panose="020F0502020204030203" pitchFamily="34" charset="0"/>
                <a:cs typeface="Lato" panose="020F0502020204030203" pitchFamily="34" charset="0"/>
              </a:rPr>
              <a:t>sospensione di due anni </a:t>
            </a:r>
            <a:r>
              <a:rPr lang="it-IT" sz="1600" dirty="0">
                <a:latin typeface="Lato" panose="020F0502020204030203" pitchFamily="34" charset="0"/>
                <a:ea typeface="Lato" panose="020F0502020204030203" pitchFamily="34" charset="0"/>
                <a:cs typeface="Lato" panose="020F0502020204030203" pitchFamily="34" charset="0"/>
              </a:rPr>
              <a:t>per l’allenatore con condanna al pagamento di una </a:t>
            </a:r>
            <a:r>
              <a:rPr lang="it-IT" sz="1600" b="1" dirty="0">
                <a:latin typeface="Lato" panose="020F0502020204030203" pitchFamily="34" charset="0"/>
                <a:ea typeface="Lato" panose="020F0502020204030203" pitchFamily="34" charset="0"/>
                <a:cs typeface="Lato" panose="020F0502020204030203" pitchFamily="34" charset="0"/>
              </a:rPr>
              <a:t>sanzione di 3.500,00 franchi oltre alle spese legali</a:t>
            </a:r>
            <a:r>
              <a:rPr lang="it-IT" sz="1600" dirty="0">
                <a:latin typeface="Lato" panose="020F0502020204030203" pitchFamily="34" charset="0"/>
                <a:ea typeface="Lato" panose="020F0502020204030203" pitchFamily="34" charset="0"/>
                <a:cs typeface="Lato" panose="020F0502020204030203" pitchFamily="34" charset="0"/>
              </a:rPr>
              <a:t>.</a:t>
            </a:r>
          </a:p>
        </p:txBody>
      </p:sp>
      <p:pic>
        <p:nvPicPr>
          <p:cNvPr id="6146" name="Picture 2" descr="Commercial - Branding | FEI">
            <a:extLst>
              <a:ext uri="{FF2B5EF4-FFF2-40B4-BE49-F238E27FC236}">
                <a16:creationId xmlns:a16="http://schemas.microsoft.com/office/drawing/2014/main" id="{92D527D8-368E-527A-A8BA-2D21A9CF4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090" y="77887"/>
            <a:ext cx="149116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292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CD9C23-D170-8203-7CCC-192AAE0365F5}"/>
              </a:ext>
            </a:extLst>
          </p:cNvPr>
          <p:cNvSpPr>
            <a:spLocks noGrp="1"/>
          </p:cNvSpPr>
          <p:nvPr>
            <p:ph type="title"/>
          </p:nvPr>
        </p:nvSpPr>
        <p:spPr>
          <a:xfrm>
            <a:off x="1788740" y="476672"/>
            <a:ext cx="5566519" cy="438745"/>
          </a:xfrm>
        </p:spPr>
        <p:txBody>
          <a:bodyPr/>
          <a:lstStyle/>
          <a:p>
            <a:r>
              <a:rPr lang="it-IT" sz="2800" b="1" u="sng" dirty="0">
                <a:latin typeface="Lato" panose="020F0502020204030203" pitchFamily="34" charset="0"/>
                <a:ea typeface="Lato" panose="020F0502020204030203" pitchFamily="34" charset="0"/>
                <a:cs typeface="Lato" panose="020F0502020204030203" pitchFamily="34" charset="0"/>
              </a:rPr>
              <a:t>DOPING DEL CAVALIERE</a:t>
            </a:r>
          </a:p>
        </p:txBody>
      </p:sp>
      <p:sp>
        <p:nvSpPr>
          <p:cNvPr id="5" name="CasellaDiTesto 4">
            <a:extLst>
              <a:ext uri="{FF2B5EF4-FFF2-40B4-BE49-F238E27FC236}">
                <a16:creationId xmlns:a16="http://schemas.microsoft.com/office/drawing/2014/main" id="{7D93D446-46C4-DD7F-B36C-1DC07C2D7BC0}"/>
              </a:ext>
            </a:extLst>
          </p:cNvPr>
          <p:cNvSpPr txBox="1"/>
          <p:nvPr/>
        </p:nvSpPr>
        <p:spPr>
          <a:xfrm>
            <a:off x="323528" y="1582057"/>
            <a:ext cx="8424936" cy="2677656"/>
          </a:xfrm>
          <a:prstGeom prst="rect">
            <a:avLst/>
          </a:prstGeom>
          <a:noFill/>
        </p:spPr>
        <p:txBody>
          <a:bodyPr wrap="square">
            <a:spAutoFit/>
          </a:bodyPr>
          <a:lstStyle/>
          <a:p>
            <a:pPr algn="just"/>
            <a:r>
              <a:rPr lang="it-IT" sz="1400" b="1" i="0" dirty="0">
                <a:solidFill>
                  <a:srgbClr val="111111"/>
                </a:solidFill>
                <a:effectLst/>
                <a:latin typeface="Lato" panose="020F0502020204030203" pitchFamily="34" charset="0"/>
                <a:ea typeface="Lato" panose="020F0502020204030203" pitchFamily="34" charset="0"/>
                <a:cs typeface="Lato" panose="020F0502020204030203" pitchFamily="34" charset="0"/>
              </a:rPr>
              <a:t>Dicembre 2021 </a:t>
            </a:r>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 Il Tribunale della </a:t>
            </a:r>
            <a:r>
              <a:rPr lang="it-IT" sz="1400" b="1" dirty="0">
                <a:solidFill>
                  <a:srgbClr val="111111"/>
                </a:solidFill>
                <a:latin typeface="Lato" panose="020F0502020204030203" pitchFamily="34" charset="0"/>
                <a:ea typeface="Lato" panose="020F0502020204030203" pitchFamily="34" charset="0"/>
                <a:cs typeface="Lato" panose="020F0502020204030203" pitchFamily="34" charset="0"/>
              </a:rPr>
              <a:t>FEI</a:t>
            </a:r>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 ha annunci</a:t>
            </a:r>
            <a:r>
              <a:rPr lang="it-IT" sz="1400" dirty="0">
                <a:solidFill>
                  <a:srgbClr val="111111"/>
                </a:solidFill>
                <a:latin typeface="Lato" panose="020F0502020204030203" pitchFamily="34" charset="0"/>
                <a:ea typeface="Lato" panose="020F0502020204030203" pitchFamily="34" charset="0"/>
                <a:cs typeface="Lato" panose="020F0502020204030203" pitchFamily="34" charset="0"/>
              </a:rPr>
              <a:t>ato</a:t>
            </a:r>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 la decisione finale sul caso che riguarda il cavaliere egiziano nato da un controllo effettuato in occasione dei Giochi Africani di Rabat (Marocco) disputati dal 20 al 24 agosto 2019: Talaat era risultato positivo al </a:t>
            </a:r>
            <a:r>
              <a:rPr lang="it-IT" sz="1400" b="1" i="0" dirty="0" err="1">
                <a:solidFill>
                  <a:srgbClr val="111111"/>
                </a:solidFill>
                <a:effectLst/>
                <a:latin typeface="Lato" panose="020F0502020204030203" pitchFamily="34" charset="0"/>
                <a:ea typeface="Lato" panose="020F0502020204030203" pitchFamily="34" charset="0"/>
                <a:cs typeface="Lato" panose="020F0502020204030203" pitchFamily="34" charset="0"/>
              </a:rPr>
              <a:t>Carboxy</a:t>
            </a:r>
            <a:r>
              <a:rPr lang="it-IT" sz="1400" b="1" i="0" dirty="0">
                <a:solidFill>
                  <a:srgbClr val="111111"/>
                </a:solidFill>
                <a:effectLst/>
                <a:latin typeface="Lato" panose="020F0502020204030203" pitchFamily="34" charset="0"/>
                <a:ea typeface="Lato" panose="020F0502020204030203" pitchFamily="34" charset="0"/>
                <a:cs typeface="Lato" panose="020F0502020204030203" pitchFamily="34" charset="0"/>
              </a:rPr>
              <a:t>-THC, un metabolita della cannabis</a:t>
            </a:r>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 </a:t>
            </a:r>
          </a:p>
          <a:p>
            <a:pPr algn="just"/>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La stessa identica positività era stata inoltre riscontrata anche sui cavalieri qatarioti Ali Al Thani e </a:t>
            </a:r>
            <a:r>
              <a:rPr lang="it-IT" sz="1400" b="0" i="0" dirty="0" err="1">
                <a:solidFill>
                  <a:srgbClr val="111111"/>
                </a:solidFill>
                <a:effectLst/>
                <a:latin typeface="Lato" panose="020F0502020204030203" pitchFamily="34" charset="0"/>
                <a:ea typeface="Lato" panose="020F0502020204030203" pitchFamily="34" charset="0"/>
                <a:cs typeface="Lato" panose="020F0502020204030203" pitchFamily="34" charset="0"/>
              </a:rPr>
              <a:t>Bassem</a:t>
            </a:r>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 Mohammed durante lo Csio di Coppa del Mondo disputato sempre a Rabat dal 10 al 13 ottobre 2019. </a:t>
            </a:r>
          </a:p>
          <a:p>
            <a:pPr algn="just"/>
            <a:endPar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endParaRPr>
          </a:p>
          <a:p>
            <a:pPr algn="just"/>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Tutti e tre i cavalieri hanno fermamente negato di aver fumato o inalato, o fatto in altro modo uso di cannabis: l’unica ragione</a:t>
            </a:r>
            <a:r>
              <a:rPr lang="it-IT" sz="1400" dirty="0">
                <a:solidFill>
                  <a:srgbClr val="111111"/>
                </a:solidFill>
                <a:latin typeface="Lato" panose="020F0502020204030203" pitchFamily="34" charset="0"/>
                <a:ea typeface="Lato" panose="020F0502020204030203" pitchFamily="34" charset="0"/>
                <a:cs typeface="Lato" panose="020F0502020204030203" pitchFamily="34" charset="0"/>
              </a:rPr>
              <a:t>,</a:t>
            </a:r>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 per loro plausibile, per tale positività sarebbe stata una involontaria ‘esposizione’ alla cannabis durante la permanenza al </a:t>
            </a:r>
            <a:r>
              <a:rPr lang="it-IT" sz="1400" b="0" i="0" dirty="0" err="1">
                <a:solidFill>
                  <a:srgbClr val="111111"/>
                </a:solidFill>
                <a:effectLst/>
                <a:latin typeface="Lato" panose="020F0502020204030203" pitchFamily="34" charset="0"/>
                <a:ea typeface="Lato" panose="020F0502020204030203" pitchFamily="34" charset="0"/>
                <a:cs typeface="Lato" panose="020F0502020204030203" pitchFamily="34" charset="0"/>
              </a:rPr>
              <a:t>shisha</a:t>
            </a:r>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 bar del loro hotel a Rabat dove viene fumato regolarmente il narghilè. </a:t>
            </a:r>
            <a:endParaRPr lang="it-IT" sz="1400" dirty="0">
              <a:solidFill>
                <a:srgbClr val="111111"/>
              </a:solidFill>
              <a:latin typeface="Lato" panose="020F0502020204030203" pitchFamily="34" charset="0"/>
              <a:ea typeface="Lato" panose="020F0502020204030203" pitchFamily="34" charset="0"/>
              <a:cs typeface="Lato" panose="020F0502020204030203" pitchFamily="34" charset="0"/>
            </a:endParaRPr>
          </a:p>
          <a:p>
            <a:pPr algn="just"/>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Il </a:t>
            </a:r>
            <a:r>
              <a:rPr lang="it-IT" sz="1400" dirty="0">
                <a:solidFill>
                  <a:srgbClr val="111111"/>
                </a:solidFill>
                <a:latin typeface="Lato" panose="020F0502020204030203" pitchFamily="34" charset="0"/>
                <a:ea typeface="Lato" panose="020F0502020204030203" pitchFamily="34" charset="0"/>
                <a:cs typeface="Lato" panose="020F0502020204030203" pitchFamily="34" charset="0"/>
              </a:rPr>
              <a:t>T</a:t>
            </a:r>
            <a:r>
              <a:rPr lang="it-IT" sz="1400" b="0" i="0" dirty="0">
                <a:solidFill>
                  <a:srgbClr val="111111"/>
                </a:solidFill>
                <a:effectLst/>
                <a:latin typeface="Lato" panose="020F0502020204030203" pitchFamily="34" charset="0"/>
                <a:ea typeface="Lato" panose="020F0502020204030203" pitchFamily="34" charset="0"/>
                <a:cs typeface="Lato" panose="020F0502020204030203" pitchFamily="34" charset="0"/>
              </a:rPr>
              <a:t>ribunale della Fei ha sanzionato tutti e tre i cavalieri con la </a:t>
            </a:r>
            <a:r>
              <a:rPr lang="it-IT" sz="1400" b="1" i="0" dirty="0">
                <a:solidFill>
                  <a:srgbClr val="111111"/>
                </a:solidFill>
                <a:effectLst/>
                <a:latin typeface="Lato" panose="020F0502020204030203" pitchFamily="34" charset="0"/>
                <a:ea typeface="Lato" panose="020F0502020204030203" pitchFamily="34" charset="0"/>
                <a:cs typeface="Lato" panose="020F0502020204030203" pitchFamily="34" charset="0"/>
              </a:rPr>
              <a:t>sospensione per due anni a partire dal 17 giugno 2021</a:t>
            </a:r>
            <a:r>
              <a:rPr lang="it-IT" sz="1400" dirty="0">
                <a:solidFill>
                  <a:srgbClr val="111111"/>
                </a:solidFill>
                <a:latin typeface="Lato" panose="020F0502020204030203" pitchFamily="34" charset="0"/>
                <a:ea typeface="Lato" panose="020F0502020204030203" pitchFamily="34" charset="0"/>
                <a:cs typeface="Lato" panose="020F0502020204030203" pitchFamily="34" charset="0"/>
              </a:rPr>
              <a:t>.</a:t>
            </a:r>
            <a:endParaRPr lang="it-IT" sz="1400" dirty="0">
              <a:latin typeface="Lato" panose="020F0502020204030203" pitchFamily="34" charset="0"/>
              <a:ea typeface="Lato" panose="020F0502020204030203" pitchFamily="34" charset="0"/>
              <a:cs typeface="Lato" panose="020F0502020204030203" pitchFamily="34" charset="0"/>
            </a:endParaRPr>
          </a:p>
        </p:txBody>
      </p:sp>
      <p:pic>
        <p:nvPicPr>
          <p:cNvPr id="6" name="Picture 2" descr="Commercial - Branding | FEI">
            <a:extLst>
              <a:ext uri="{FF2B5EF4-FFF2-40B4-BE49-F238E27FC236}">
                <a16:creationId xmlns:a16="http://schemas.microsoft.com/office/drawing/2014/main" id="{4A9F6D8C-CD0C-57F2-ED7A-78C27143A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090" y="77887"/>
            <a:ext cx="149116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ohamed Talaat | Beerbaum Stables">
            <a:extLst>
              <a:ext uri="{FF2B5EF4-FFF2-40B4-BE49-F238E27FC236}">
                <a16:creationId xmlns:a16="http://schemas.microsoft.com/office/drawing/2014/main" id="{10AF93A5-EB95-D7DE-9E2B-8C28FD88E7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54" b="16710"/>
          <a:stretch/>
        </p:blipFill>
        <p:spPr bwMode="auto">
          <a:xfrm>
            <a:off x="2598585" y="4077072"/>
            <a:ext cx="3946829" cy="211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1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C09FC6-FAE7-DA7C-676D-9D255B1861D4}"/>
              </a:ext>
            </a:extLst>
          </p:cNvPr>
          <p:cNvSpPr>
            <a:spLocks noGrp="1"/>
          </p:cNvSpPr>
          <p:nvPr>
            <p:ph type="title"/>
          </p:nvPr>
        </p:nvSpPr>
        <p:spPr/>
        <p:txBody>
          <a:bodyPr/>
          <a:lstStyle/>
          <a:p>
            <a:r>
              <a:rPr lang="it-IT" sz="2600" b="1" u="sng" dirty="0">
                <a:latin typeface="Lato" panose="020F0502020204030203" pitchFamily="34" charset="0"/>
                <a:ea typeface="Lato" panose="020F0502020204030203" pitchFamily="34" charset="0"/>
                <a:cs typeface="Lato" panose="020F0502020204030203" pitchFamily="34" charset="0"/>
              </a:rPr>
              <a:t>L’ORGANIZZAZIONE DELLA GIUSTIZIA SPORTIVA</a:t>
            </a:r>
          </a:p>
        </p:txBody>
      </p:sp>
      <p:sp>
        <p:nvSpPr>
          <p:cNvPr id="5" name="CasellaDiTesto 4">
            <a:extLst>
              <a:ext uri="{FF2B5EF4-FFF2-40B4-BE49-F238E27FC236}">
                <a16:creationId xmlns:a16="http://schemas.microsoft.com/office/drawing/2014/main" id="{4093EE7C-7EE6-896F-D7B1-A7143EE2886A}"/>
              </a:ext>
            </a:extLst>
          </p:cNvPr>
          <p:cNvSpPr txBox="1"/>
          <p:nvPr/>
        </p:nvSpPr>
        <p:spPr>
          <a:xfrm>
            <a:off x="314790" y="1772816"/>
            <a:ext cx="8446840" cy="4031873"/>
          </a:xfrm>
          <a:prstGeom prst="rect">
            <a:avLst/>
          </a:prstGeom>
          <a:noFill/>
        </p:spPr>
        <p:txBody>
          <a:bodyPr wrap="square">
            <a:spAutoFit/>
          </a:bodyPr>
          <a:lstStyle/>
          <a:p>
            <a:pPr algn="just"/>
            <a:r>
              <a:rPr lang="it-IT" sz="1600" dirty="0">
                <a:latin typeface="Lato" panose="020F0502020204030203" pitchFamily="34" charset="0"/>
                <a:ea typeface="Lato" panose="020F0502020204030203" pitchFamily="34" charset="0"/>
                <a:cs typeface="Lato" panose="020F0502020204030203" pitchFamily="34" charset="0"/>
              </a:rPr>
              <a:t>La riforma introdotta dal </a:t>
            </a:r>
            <a:r>
              <a:rPr lang="it-IT" sz="1600" b="1" dirty="0">
                <a:latin typeface="Lato" panose="020F0502020204030203" pitchFamily="34" charset="0"/>
                <a:ea typeface="Lato" panose="020F0502020204030203" pitchFamily="34" charset="0"/>
                <a:cs typeface="Lato" panose="020F0502020204030203" pitchFamily="34" charset="0"/>
              </a:rPr>
              <a:t>CONI</a:t>
            </a:r>
            <a:r>
              <a:rPr lang="it-IT" sz="1600" dirty="0">
                <a:latin typeface="Lato" panose="020F0502020204030203" pitchFamily="34" charset="0"/>
                <a:ea typeface="Lato" panose="020F0502020204030203" pitchFamily="34" charset="0"/>
                <a:cs typeface="Lato" panose="020F0502020204030203" pitchFamily="34" charset="0"/>
              </a:rPr>
              <a:t> nel 2014 ha imposto alle singole Federazioni un riordino dell’assetto degli organi di giustizia interna.</a:t>
            </a:r>
          </a:p>
          <a:p>
            <a:pPr algn="just"/>
            <a:r>
              <a:rPr lang="it-IT" sz="1600" dirty="0">
                <a:latin typeface="Lato" panose="020F0502020204030203" pitchFamily="34" charset="0"/>
                <a:ea typeface="Lato" panose="020F0502020204030203" pitchFamily="34" charset="0"/>
                <a:cs typeface="Lato" panose="020F0502020204030203" pitchFamily="34" charset="0"/>
              </a:rPr>
              <a:t>Attualmente, l’assetto giustiziale in vigore in tutte le attuali 50 Federazioni riconosciute dal </a:t>
            </a:r>
            <a:r>
              <a:rPr lang="it-IT" sz="1600" b="1" dirty="0">
                <a:latin typeface="Lato" panose="020F0502020204030203" pitchFamily="34" charset="0"/>
                <a:ea typeface="Lato" panose="020F0502020204030203" pitchFamily="34" charset="0"/>
                <a:cs typeface="Lato" panose="020F0502020204030203" pitchFamily="34" charset="0"/>
              </a:rPr>
              <a:t>CONI </a:t>
            </a:r>
            <a:r>
              <a:rPr lang="it-IT" sz="1600" dirty="0">
                <a:latin typeface="Lato" panose="020F0502020204030203" pitchFamily="34" charset="0"/>
                <a:ea typeface="Lato" panose="020F0502020204030203" pitchFamily="34" charset="0"/>
                <a:cs typeface="Lato" panose="020F0502020204030203" pitchFamily="34" charset="0"/>
              </a:rPr>
              <a:t>può essere così sintetizzato:</a:t>
            </a:r>
          </a:p>
          <a:p>
            <a:pPr algn="just"/>
            <a:endParaRPr lang="it-IT" sz="1600" b="1" dirty="0">
              <a:latin typeface="Lato" panose="020F0502020204030203" pitchFamily="34" charset="0"/>
              <a:ea typeface="Lato" panose="020F0502020204030203" pitchFamily="34" charset="0"/>
              <a:cs typeface="Lato" panose="020F0502020204030203" pitchFamily="34" charset="0"/>
            </a:endParaRPr>
          </a:p>
          <a:p>
            <a:pPr algn="just"/>
            <a:r>
              <a:rPr lang="it-IT" sz="1600" b="1" u="sng" dirty="0">
                <a:latin typeface="Lato" panose="020F0502020204030203" pitchFamily="34" charset="0"/>
                <a:ea typeface="Lato" panose="020F0502020204030203" pitchFamily="34" charset="0"/>
                <a:cs typeface="Lato" panose="020F0502020204030203" pitchFamily="34" charset="0"/>
              </a:rPr>
              <a:t>Giudice Sportivo nazionale </a:t>
            </a:r>
          </a:p>
          <a:p>
            <a:pPr algn="just"/>
            <a:r>
              <a:rPr lang="it-IT" sz="1600" dirty="0">
                <a:latin typeface="Lato" panose="020F0502020204030203" pitchFamily="34" charset="0"/>
                <a:ea typeface="Lato" panose="020F0502020204030203" pitchFamily="34" charset="0"/>
                <a:cs typeface="Lato" panose="020F0502020204030203" pitchFamily="34" charset="0"/>
              </a:rPr>
              <a:t>a)  la regolarità delle gare e la omologazione dei relativi risultati; </a:t>
            </a:r>
          </a:p>
          <a:p>
            <a:pPr algn="just"/>
            <a:r>
              <a:rPr lang="it-IT" sz="1600" dirty="0">
                <a:latin typeface="Lato" panose="020F0502020204030203" pitchFamily="34" charset="0"/>
                <a:ea typeface="Lato" panose="020F0502020204030203" pitchFamily="34" charset="0"/>
                <a:cs typeface="Lato" panose="020F0502020204030203" pitchFamily="34" charset="0"/>
              </a:rPr>
              <a:t>b)  la regolarità dei campi o impianti e delle relative attrezzature; </a:t>
            </a:r>
          </a:p>
          <a:p>
            <a:pPr algn="just"/>
            <a:r>
              <a:rPr lang="it-IT" sz="1600" dirty="0">
                <a:latin typeface="Lato" panose="020F0502020204030203" pitchFamily="34" charset="0"/>
                <a:ea typeface="Lato" panose="020F0502020204030203" pitchFamily="34" charset="0"/>
                <a:cs typeface="Lato" panose="020F0502020204030203" pitchFamily="34" charset="0"/>
              </a:rPr>
              <a:t>c)  la regolarità dello status e della posizione di atleti, tecnici o altri partecipanti alla gara; </a:t>
            </a:r>
          </a:p>
          <a:p>
            <a:pPr algn="just"/>
            <a:r>
              <a:rPr lang="it-IT" sz="1600" dirty="0">
                <a:latin typeface="Lato" panose="020F0502020204030203" pitchFamily="34" charset="0"/>
                <a:ea typeface="Lato" panose="020F0502020204030203" pitchFamily="34" charset="0"/>
                <a:cs typeface="Lato" panose="020F0502020204030203" pitchFamily="34" charset="0"/>
              </a:rPr>
              <a:t>d)  i comportamenti di atleti, tecnici o altri tesserati in occasione o nel corso della gara; </a:t>
            </a:r>
          </a:p>
          <a:p>
            <a:pPr algn="just"/>
            <a:r>
              <a:rPr lang="it-IT" sz="1600" dirty="0">
                <a:latin typeface="Lato" panose="020F0502020204030203" pitchFamily="34" charset="0"/>
                <a:ea typeface="Lato" panose="020F0502020204030203" pitchFamily="34" charset="0"/>
                <a:cs typeface="Lato" panose="020F0502020204030203" pitchFamily="34" charset="0"/>
              </a:rPr>
              <a:t>e)  ogni altro fatto rilevante per l’ordinamento sportivo avvenuto in occasione della gara. </a:t>
            </a:r>
          </a:p>
          <a:p>
            <a:pPr algn="just"/>
            <a:endParaRPr lang="it-IT" sz="1600" dirty="0">
              <a:latin typeface="Lato" panose="020F0502020204030203" pitchFamily="34" charset="0"/>
              <a:ea typeface="Lato" panose="020F0502020204030203" pitchFamily="34" charset="0"/>
              <a:cs typeface="Lato" panose="020F0502020204030203" pitchFamily="34" charset="0"/>
            </a:endParaRPr>
          </a:p>
          <a:p>
            <a:pPr algn="just"/>
            <a:endParaRPr lang="it-IT" sz="1600" dirty="0">
              <a:latin typeface="Lato" panose="020F0502020204030203" pitchFamily="34" charset="0"/>
              <a:ea typeface="Lato" panose="020F0502020204030203" pitchFamily="34" charset="0"/>
              <a:cs typeface="Lato" panose="020F0502020204030203" pitchFamily="34" charset="0"/>
            </a:endParaRPr>
          </a:p>
          <a:p>
            <a:pPr algn="just"/>
            <a:endParaRPr lang="it-IT" sz="1600" dirty="0">
              <a:latin typeface="Lato" panose="020F0502020204030203" pitchFamily="34" charset="0"/>
              <a:ea typeface="Lato" panose="020F0502020204030203" pitchFamily="34" charset="0"/>
              <a:cs typeface="Lato" panose="020F0502020204030203" pitchFamily="34" charset="0"/>
            </a:endParaRPr>
          </a:p>
          <a:p>
            <a:pPr algn="just"/>
            <a:r>
              <a:rPr lang="it-IT" sz="1600" b="1" u="sng" dirty="0">
                <a:latin typeface="Lato" panose="020F0502020204030203" pitchFamily="34" charset="0"/>
                <a:ea typeface="Lato" panose="020F0502020204030203" pitchFamily="34" charset="0"/>
                <a:cs typeface="Lato" panose="020F0502020204030203" pitchFamily="34" charset="0"/>
              </a:rPr>
              <a:t>Corte Sportiva d’Appello </a:t>
            </a:r>
          </a:p>
          <a:p>
            <a:pPr algn="just"/>
            <a:r>
              <a:rPr lang="it-IT" sz="1600" dirty="0">
                <a:latin typeface="Lato" panose="020F0502020204030203" pitchFamily="34" charset="0"/>
                <a:ea typeface="Lato" panose="020F0502020204030203" pitchFamily="34" charset="0"/>
                <a:cs typeface="Lato" panose="020F0502020204030203" pitchFamily="34" charset="0"/>
              </a:rPr>
              <a:t>Giudice di secondo grado delle decisioni del Giudice sportivo nazionale</a:t>
            </a:r>
          </a:p>
        </p:txBody>
      </p:sp>
    </p:spTree>
    <p:extLst>
      <p:ext uri="{BB962C8B-B14F-4D97-AF65-F5344CB8AC3E}">
        <p14:creationId xmlns:p14="http://schemas.microsoft.com/office/powerpoint/2010/main" val="154974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E428C37-6BE7-4A67-4419-100EABFC36C8}"/>
              </a:ext>
            </a:extLst>
          </p:cNvPr>
          <p:cNvSpPr txBox="1"/>
          <p:nvPr/>
        </p:nvSpPr>
        <p:spPr>
          <a:xfrm>
            <a:off x="301625" y="1628800"/>
            <a:ext cx="8534400" cy="4247317"/>
          </a:xfrm>
          <a:prstGeom prst="rect">
            <a:avLst/>
          </a:prstGeom>
          <a:noFill/>
        </p:spPr>
        <p:txBody>
          <a:bodyPr wrap="square">
            <a:spAutoFit/>
          </a:bodyPr>
          <a:lstStyle/>
          <a:p>
            <a:pPr algn="just"/>
            <a:r>
              <a:rPr lang="it-IT" b="1" u="sng" dirty="0">
                <a:latin typeface="Lato" panose="020F0502020204030203" pitchFamily="34" charset="0"/>
                <a:ea typeface="Lato" panose="020F0502020204030203" pitchFamily="34" charset="0"/>
                <a:cs typeface="Lato" panose="020F0502020204030203" pitchFamily="34" charset="0"/>
              </a:rPr>
              <a:t>Tribunale federale </a:t>
            </a:r>
            <a:r>
              <a:rPr lang="it-IT" u="sng" dirty="0">
                <a:latin typeface="Lato" panose="020F0502020204030203" pitchFamily="34" charset="0"/>
                <a:ea typeface="Lato" panose="020F0502020204030203" pitchFamily="34" charset="0"/>
                <a:cs typeface="Lato" panose="020F0502020204030203" pitchFamily="34" charset="0"/>
              </a:rPr>
              <a:t> </a:t>
            </a:r>
          </a:p>
          <a:p>
            <a:pPr algn="just"/>
            <a:r>
              <a:rPr lang="it-IT" dirty="0">
                <a:latin typeface="Lato" panose="020F0502020204030203" pitchFamily="34" charset="0"/>
                <a:ea typeface="Lato" panose="020F0502020204030203" pitchFamily="34" charset="0"/>
                <a:cs typeface="Lato" panose="020F0502020204030203" pitchFamily="34" charset="0"/>
              </a:rPr>
              <a:t>Giudica sui deferimenti presentati dalla Procura Federale e su tutte le altre controversie diverse da quelle riservate ai Giudici Sportivi </a:t>
            </a:r>
          </a:p>
          <a:p>
            <a:pPr algn="just"/>
            <a:endParaRPr lang="it-IT" dirty="0">
              <a:latin typeface="Lato" panose="020F0502020204030203" pitchFamily="34" charset="0"/>
              <a:ea typeface="Lato" panose="020F0502020204030203" pitchFamily="34" charset="0"/>
              <a:cs typeface="Lato" panose="020F0502020204030203" pitchFamily="34" charset="0"/>
            </a:endParaRPr>
          </a:p>
          <a:p>
            <a:pPr algn="just"/>
            <a:endParaRPr lang="it-IT" dirty="0">
              <a:latin typeface="Lato" panose="020F0502020204030203" pitchFamily="34" charset="0"/>
              <a:ea typeface="Lato" panose="020F0502020204030203" pitchFamily="34" charset="0"/>
              <a:cs typeface="Lato" panose="020F0502020204030203" pitchFamily="34" charset="0"/>
            </a:endParaRPr>
          </a:p>
          <a:p>
            <a:pPr algn="just"/>
            <a:r>
              <a:rPr lang="it-IT" b="1" u="sng" dirty="0">
                <a:latin typeface="Lato" panose="020F0502020204030203" pitchFamily="34" charset="0"/>
                <a:ea typeface="Lato" panose="020F0502020204030203" pitchFamily="34" charset="0"/>
                <a:cs typeface="Lato" panose="020F0502020204030203" pitchFamily="34" charset="0"/>
              </a:rPr>
              <a:t>Corte federale d’Appello </a:t>
            </a:r>
          </a:p>
          <a:p>
            <a:pPr algn="just"/>
            <a:r>
              <a:rPr lang="it-IT" dirty="0">
                <a:latin typeface="Lato" panose="020F0502020204030203" pitchFamily="34" charset="0"/>
                <a:ea typeface="Lato" panose="020F0502020204030203" pitchFamily="34" charset="0"/>
                <a:cs typeface="Lato" panose="020F0502020204030203" pitchFamily="34" charset="0"/>
              </a:rPr>
              <a:t>Corte di secondo grado delle decisioni del Tribunale federale </a:t>
            </a:r>
          </a:p>
          <a:p>
            <a:pPr algn="just"/>
            <a:endParaRPr lang="it-IT" b="1" dirty="0">
              <a:latin typeface="Lato" panose="020F0502020204030203" pitchFamily="34" charset="0"/>
              <a:ea typeface="Lato" panose="020F0502020204030203" pitchFamily="34" charset="0"/>
              <a:cs typeface="Lato" panose="020F0502020204030203" pitchFamily="34" charset="0"/>
            </a:endParaRPr>
          </a:p>
          <a:p>
            <a:pPr algn="just"/>
            <a:endParaRPr lang="it-IT" b="1" dirty="0">
              <a:latin typeface="Lato" panose="020F0502020204030203" pitchFamily="34" charset="0"/>
              <a:ea typeface="Lato" panose="020F0502020204030203" pitchFamily="34" charset="0"/>
              <a:cs typeface="Lato" panose="020F0502020204030203" pitchFamily="34" charset="0"/>
            </a:endParaRPr>
          </a:p>
          <a:p>
            <a:pPr algn="just"/>
            <a:r>
              <a:rPr lang="it-IT" b="1" u="sng" dirty="0">
                <a:latin typeface="Lato" panose="020F0502020204030203" pitchFamily="34" charset="0"/>
                <a:ea typeface="Lato" panose="020F0502020204030203" pitchFamily="34" charset="0"/>
                <a:cs typeface="Lato" panose="020F0502020204030203" pitchFamily="34" charset="0"/>
              </a:rPr>
              <a:t>Procura federale </a:t>
            </a:r>
          </a:p>
          <a:p>
            <a:pPr algn="just"/>
            <a:r>
              <a:rPr lang="it-IT" dirty="0">
                <a:latin typeface="Lato" panose="020F0502020204030203" pitchFamily="34" charset="0"/>
                <a:ea typeface="Lato" panose="020F0502020204030203" pitchFamily="34" charset="0"/>
                <a:cs typeface="Lato" panose="020F0502020204030203" pitchFamily="34" charset="0"/>
              </a:rPr>
              <a:t>• Svolge le indagini, chiede l’archiviazione o formula il capo di incolpazione e sostiene l’accusa </a:t>
            </a:r>
          </a:p>
          <a:p>
            <a:pPr algn="just"/>
            <a:r>
              <a:rPr lang="it-IT" dirty="0">
                <a:latin typeface="Lato" panose="020F0502020204030203" pitchFamily="34" charset="0"/>
                <a:ea typeface="Lato" panose="020F0502020204030203" pitchFamily="34" charset="0"/>
                <a:cs typeface="Lato" panose="020F0502020204030203" pitchFamily="34" charset="0"/>
              </a:rPr>
              <a:t>• Esercita in via esclusiva l’azione disciplinare </a:t>
            </a:r>
          </a:p>
          <a:p>
            <a:pPr algn="just"/>
            <a:r>
              <a:rPr lang="it-IT" dirty="0">
                <a:latin typeface="Lato" panose="020F0502020204030203" pitchFamily="34" charset="0"/>
                <a:ea typeface="Lato" panose="020F0502020204030203" pitchFamily="34" charset="0"/>
                <a:cs typeface="Lato" panose="020F0502020204030203" pitchFamily="34" charset="0"/>
              </a:rPr>
              <a:t>• Richiede, tramite la Procura generale dello Sport, gli atti di fascicoli penali </a:t>
            </a:r>
          </a:p>
          <a:p>
            <a:pPr algn="just"/>
            <a:r>
              <a:rPr lang="it-IT" dirty="0">
                <a:latin typeface="Lato" panose="020F0502020204030203" pitchFamily="34" charset="0"/>
                <a:ea typeface="Lato" panose="020F0502020204030203" pitchFamily="34" charset="0"/>
                <a:cs typeface="Lato" panose="020F0502020204030203" pitchFamily="34" charset="0"/>
              </a:rPr>
              <a:t>• Coopera con la Procura nazionale antidoping del CONI</a:t>
            </a:r>
          </a:p>
        </p:txBody>
      </p:sp>
      <p:sp>
        <p:nvSpPr>
          <p:cNvPr id="6" name="Titolo 1">
            <a:extLst>
              <a:ext uri="{FF2B5EF4-FFF2-40B4-BE49-F238E27FC236}">
                <a16:creationId xmlns:a16="http://schemas.microsoft.com/office/drawing/2014/main" id="{A4688C2E-2451-C875-AF47-BFDC38EC3997}"/>
              </a:ext>
            </a:extLst>
          </p:cNvPr>
          <p:cNvSpPr>
            <a:spLocks noGrp="1"/>
          </p:cNvSpPr>
          <p:nvPr>
            <p:ph type="title"/>
          </p:nvPr>
        </p:nvSpPr>
        <p:spPr>
          <a:xfrm>
            <a:off x="301625" y="228600"/>
            <a:ext cx="8534400" cy="758825"/>
          </a:xfrm>
        </p:spPr>
        <p:txBody>
          <a:bodyPr/>
          <a:lstStyle/>
          <a:p>
            <a:r>
              <a:rPr lang="it-IT" sz="2600" b="1" u="sng" dirty="0">
                <a:latin typeface="Lato" panose="020F0502020204030203" pitchFamily="34" charset="0"/>
                <a:ea typeface="Lato" panose="020F0502020204030203" pitchFamily="34" charset="0"/>
                <a:cs typeface="Lato" panose="020F0502020204030203" pitchFamily="34" charset="0"/>
              </a:rPr>
              <a:t>L’ORGANIZZAZIONE DELLA GIUSTIZIA SPORTIVA</a:t>
            </a:r>
          </a:p>
        </p:txBody>
      </p:sp>
    </p:spTree>
    <p:extLst>
      <p:ext uri="{BB962C8B-B14F-4D97-AF65-F5344CB8AC3E}">
        <p14:creationId xmlns:p14="http://schemas.microsoft.com/office/powerpoint/2010/main" val="93306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496606A5-7BE7-9997-C439-E7875E0B0072}"/>
              </a:ext>
            </a:extLst>
          </p:cNvPr>
          <p:cNvSpPr txBox="1"/>
          <p:nvPr/>
        </p:nvSpPr>
        <p:spPr>
          <a:xfrm>
            <a:off x="301625" y="1556792"/>
            <a:ext cx="8534399" cy="4524315"/>
          </a:xfrm>
          <a:prstGeom prst="rect">
            <a:avLst/>
          </a:prstGeom>
          <a:noFill/>
        </p:spPr>
        <p:txBody>
          <a:bodyPr wrap="square">
            <a:spAutoFit/>
          </a:bodyPr>
          <a:lstStyle/>
          <a:p>
            <a:pPr algn="just"/>
            <a:r>
              <a:rPr lang="it-IT" sz="1600" b="1" u="sng" dirty="0">
                <a:latin typeface="Lato" panose="020F0502020204030203" pitchFamily="34" charset="0"/>
                <a:ea typeface="Lato" panose="020F0502020204030203" pitchFamily="34" charset="0"/>
                <a:cs typeface="Lato" panose="020F0502020204030203" pitchFamily="34" charset="0"/>
              </a:rPr>
              <a:t>Collegio di Garanzia dello Sport CONI</a:t>
            </a:r>
          </a:p>
          <a:p>
            <a:pPr algn="just"/>
            <a:r>
              <a:rPr lang="it-IT" sz="1600" dirty="0">
                <a:latin typeface="Lato" panose="020F0502020204030203" pitchFamily="34" charset="0"/>
                <a:ea typeface="Lato" panose="020F0502020204030203" pitchFamily="34" charset="0"/>
                <a:cs typeface="Lato" panose="020F0502020204030203" pitchFamily="34" charset="0"/>
              </a:rPr>
              <a:t>• Organo di giustizia di ultima istanza </a:t>
            </a:r>
          </a:p>
          <a:p>
            <a:pPr algn="just"/>
            <a:r>
              <a:rPr lang="it-IT" sz="1600" dirty="0">
                <a:latin typeface="Lato" panose="020F0502020204030203" pitchFamily="34" charset="0"/>
                <a:ea typeface="Lato" panose="020F0502020204030203" pitchFamily="34" charset="0"/>
                <a:cs typeface="Lato" panose="020F0502020204030203" pitchFamily="34" charset="0"/>
              </a:rPr>
              <a:t>• Decide su tutte le decisioni emesse dalle corti federali che non sono impugnabili davanti ad altra corte </a:t>
            </a:r>
          </a:p>
          <a:p>
            <a:pPr algn="just"/>
            <a:r>
              <a:rPr lang="it-IT" sz="1600" dirty="0">
                <a:latin typeface="Lato" panose="020F0502020204030203" pitchFamily="34" charset="0"/>
                <a:ea typeface="Lato" panose="020F0502020204030203" pitchFamily="34" charset="0"/>
                <a:cs typeface="Lato" panose="020F0502020204030203" pitchFamily="34" charset="0"/>
              </a:rPr>
              <a:t>• Decide su questioni di particolare rilevanza </a:t>
            </a:r>
          </a:p>
          <a:p>
            <a:pPr algn="just"/>
            <a:r>
              <a:rPr lang="it-IT" sz="1600" dirty="0">
                <a:latin typeface="Lato" panose="020F0502020204030203" pitchFamily="34" charset="0"/>
                <a:ea typeface="Lato" panose="020F0502020204030203" pitchFamily="34" charset="0"/>
                <a:cs typeface="Lato" panose="020F0502020204030203" pitchFamily="34" charset="0"/>
              </a:rPr>
              <a:t>• Può essere adita solo dopo avere esaurito tutti i rimedi interni messi a disposizione dalla federazione di appartenenza </a:t>
            </a:r>
          </a:p>
          <a:p>
            <a:pPr algn="just"/>
            <a:r>
              <a:rPr lang="it-IT" sz="1600" dirty="0">
                <a:latin typeface="Lato" panose="020F0502020204030203" pitchFamily="34" charset="0"/>
                <a:ea typeface="Lato" panose="020F0502020204030203" pitchFamily="34" charset="0"/>
                <a:cs typeface="Lato" panose="020F0502020204030203" pitchFamily="34" charset="0"/>
              </a:rPr>
              <a:t>• Il ricorso è ammesso esclusivamente per violazione di norme di diritto, nonché per omessa o insufficiente motivazione circa un punto decisivo della controversia che abbia formato oggetto di disputa tra le parti. </a:t>
            </a:r>
          </a:p>
          <a:p>
            <a:pPr algn="just"/>
            <a:r>
              <a:rPr lang="it-IT" sz="1600" dirty="0">
                <a:latin typeface="Lato" panose="020F0502020204030203" pitchFamily="34" charset="0"/>
                <a:ea typeface="Lato" panose="020F0502020204030203" pitchFamily="34" charset="0"/>
                <a:cs typeface="Lato" panose="020F0502020204030203" pitchFamily="34" charset="0"/>
              </a:rPr>
              <a:t>• NON HA COMPETENZA su controversie punite con sanzioni inferiori ad Euro 10.000,00 o squalifiche di durata inferiore a 90 giorni continuativi oltreché sui casi di doping </a:t>
            </a:r>
          </a:p>
          <a:p>
            <a:pPr algn="just"/>
            <a:endParaRPr lang="it-IT" sz="1600" dirty="0">
              <a:latin typeface="Lato" panose="020F0502020204030203" pitchFamily="34" charset="0"/>
              <a:ea typeface="Lato" panose="020F0502020204030203" pitchFamily="34" charset="0"/>
              <a:cs typeface="Lato" panose="020F0502020204030203" pitchFamily="34" charset="0"/>
            </a:endParaRPr>
          </a:p>
          <a:p>
            <a:pPr algn="just"/>
            <a:r>
              <a:rPr lang="it-IT" sz="1600" b="1" u="sng" dirty="0">
                <a:latin typeface="Lato" panose="020F0502020204030203" pitchFamily="34" charset="0"/>
                <a:ea typeface="Lato" panose="020F0502020204030203" pitchFamily="34" charset="0"/>
                <a:cs typeface="Lato" panose="020F0502020204030203" pitchFamily="34" charset="0"/>
              </a:rPr>
              <a:t>Procura Generale dello Sport </a:t>
            </a:r>
          </a:p>
          <a:p>
            <a:pPr algn="just"/>
            <a:r>
              <a:rPr lang="it-IT" sz="1600" dirty="0">
                <a:latin typeface="Lato" panose="020F0502020204030203" pitchFamily="34" charset="0"/>
                <a:ea typeface="Lato" panose="020F0502020204030203" pitchFamily="34" charset="0"/>
                <a:cs typeface="Lato" panose="020F0502020204030203" pitchFamily="34" charset="0"/>
              </a:rPr>
              <a:t>• Esercita un potere di impulso nei confronti della Procura federale </a:t>
            </a:r>
          </a:p>
          <a:p>
            <a:pPr algn="just"/>
            <a:r>
              <a:rPr lang="it-IT" sz="1600" dirty="0">
                <a:latin typeface="Lato" panose="020F0502020204030203" pitchFamily="34" charset="0"/>
                <a:ea typeface="Lato" panose="020F0502020204030203" pitchFamily="34" charset="0"/>
                <a:cs typeface="Lato" panose="020F0502020204030203" pitchFamily="34" charset="0"/>
              </a:rPr>
              <a:t>• È titolare di un potere di avocazione in caso di inerzia del procuratore federale </a:t>
            </a:r>
          </a:p>
          <a:p>
            <a:pPr algn="just"/>
            <a:r>
              <a:rPr lang="it-IT" sz="1600" dirty="0">
                <a:latin typeface="Lato" panose="020F0502020204030203" pitchFamily="34" charset="0"/>
                <a:ea typeface="Lato" panose="020F0502020204030203" pitchFamily="34" charset="0"/>
                <a:cs typeface="Lato" panose="020F0502020204030203" pitchFamily="34" charset="0"/>
              </a:rPr>
              <a:t>• Coordina le indagini sullo stesso fatto dei procuratori di più federazioni </a:t>
            </a:r>
          </a:p>
          <a:p>
            <a:pPr algn="just"/>
            <a:r>
              <a:rPr lang="it-IT" sz="1600" dirty="0">
                <a:latin typeface="Lato" panose="020F0502020204030203" pitchFamily="34" charset="0"/>
                <a:ea typeface="Lato" panose="020F0502020204030203" pitchFamily="34" charset="0"/>
                <a:cs typeface="Lato" panose="020F0502020204030203" pitchFamily="34" charset="0"/>
              </a:rPr>
              <a:t>• Richiede gli atti penali alla Procura della Repubblica</a:t>
            </a:r>
          </a:p>
        </p:txBody>
      </p:sp>
      <p:sp>
        <p:nvSpPr>
          <p:cNvPr id="6" name="Titolo 1">
            <a:extLst>
              <a:ext uri="{FF2B5EF4-FFF2-40B4-BE49-F238E27FC236}">
                <a16:creationId xmlns:a16="http://schemas.microsoft.com/office/drawing/2014/main" id="{F025A3D2-463E-21F0-72A5-1D58CB6B880F}"/>
              </a:ext>
            </a:extLst>
          </p:cNvPr>
          <p:cNvSpPr>
            <a:spLocks noGrp="1"/>
          </p:cNvSpPr>
          <p:nvPr>
            <p:ph type="title"/>
          </p:nvPr>
        </p:nvSpPr>
        <p:spPr>
          <a:xfrm>
            <a:off x="301625" y="228600"/>
            <a:ext cx="8534400" cy="758825"/>
          </a:xfrm>
        </p:spPr>
        <p:txBody>
          <a:bodyPr/>
          <a:lstStyle/>
          <a:p>
            <a:r>
              <a:rPr lang="it-IT" sz="2600" b="1" u="sng" dirty="0">
                <a:latin typeface="Lato" panose="020F0502020204030203" pitchFamily="34" charset="0"/>
                <a:ea typeface="Lato" panose="020F0502020204030203" pitchFamily="34" charset="0"/>
                <a:cs typeface="Lato" panose="020F0502020204030203" pitchFamily="34" charset="0"/>
              </a:rPr>
              <a:t>L’ORGANIZZAZIONE DELLA GIUSTIZIA SPORTIVA</a:t>
            </a:r>
          </a:p>
        </p:txBody>
      </p:sp>
    </p:spTree>
    <p:extLst>
      <p:ext uri="{BB962C8B-B14F-4D97-AF65-F5344CB8AC3E}">
        <p14:creationId xmlns:p14="http://schemas.microsoft.com/office/powerpoint/2010/main" val="16375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graphicFrame>
        <p:nvGraphicFramePr>
          <p:cNvPr id="5" name="Segnaposto contenuto 2">
            <a:extLst>
              <a:ext uri="{FF2B5EF4-FFF2-40B4-BE49-F238E27FC236}">
                <a16:creationId xmlns:a16="http://schemas.microsoft.com/office/drawing/2014/main" id="{C6F7B0E4-BA8B-7794-CD20-768BAC6F4256}"/>
              </a:ext>
            </a:extLst>
          </p:cNvPr>
          <p:cNvGraphicFramePr>
            <a:graphicFrameLocks noGrp="1"/>
          </p:cNvGraphicFramePr>
          <p:nvPr>
            <p:ph sz="quarter" idx="1"/>
            <p:extLst>
              <p:ext uri="{D42A27DB-BD31-4B8C-83A1-F6EECF244321}">
                <p14:modId xmlns:p14="http://schemas.microsoft.com/office/powerpoint/2010/main" val="3578102273"/>
              </p:ext>
            </p:extLst>
          </p:nvPr>
        </p:nvGraphicFramePr>
        <p:xfrm>
          <a:off x="3124200" y="685800"/>
          <a:ext cx="5638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E6E380B7-94EC-4EBC-65D2-17ED5A41E26C}"/>
              </a:ext>
            </a:extLst>
          </p:cNvPr>
          <p:cNvSpPr txBox="1"/>
          <p:nvPr/>
        </p:nvSpPr>
        <p:spPr>
          <a:xfrm>
            <a:off x="323528" y="1052736"/>
            <a:ext cx="2376264" cy="4524315"/>
          </a:xfrm>
          <a:prstGeom prst="rect">
            <a:avLst/>
          </a:prstGeom>
          <a:noFill/>
        </p:spPr>
        <p:txBody>
          <a:bodyPr wrap="square" rtlCol="0">
            <a:spAutoFit/>
          </a:bodyPr>
          <a:lstStyle/>
          <a:p>
            <a:r>
              <a:rPr lang="it-IT" sz="2400" b="1" u="sng" dirty="0">
                <a:solidFill>
                  <a:schemeClr val="bg1"/>
                </a:solidFill>
                <a:latin typeface="Lato" panose="020F0502020204030203" pitchFamily="34" charset="0"/>
                <a:ea typeface="Lato" panose="020F0502020204030203" pitchFamily="34" charset="0"/>
                <a:cs typeface="Lato" panose="020F0502020204030203" pitchFamily="34" charset="0"/>
              </a:rPr>
              <a:t>MAXI-PROCEDIMENTI CELEBRATI IN AMBITO SPORTIVO</a:t>
            </a:r>
          </a:p>
          <a:p>
            <a:endParaRPr lang="it-IT" sz="2400" b="1" u="sng"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it-IT" sz="2400" b="1" u="sng">
              <a:solidFill>
                <a:schemeClr val="bg1"/>
              </a:solidFill>
              <a:latin typeface="Lato" panose="020F0502020204030203" pitchFamily="34" charset="0"/>
              <a:ea typeface="Lato" panose="020F0502020204030203" pitchFamily="34" charset="0"/>
              <a:cs typeface="Lato" panose="020F0502020204030203" pitchFamily="34" charset="0"/>
            </a:endParaRPr>
          </a:p>
          <a:p>
            <a:endParaRPr lang="it-IT" sz="2400" b="1" u="sng"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it-IT" sz="2400" b="1" u="sng"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it-IT" sz="2400" b="1" u="sng" dirty="0">
                <a:solidFill>
                  <a:schemeClr val="bg1"/>
                </a:solidFill>
                <a:latin typeface="Lato" panose="020F0502020204030203" pitchFamily="34" charset="0"/>
                <a:ea typeface="Lato" panose="020F0502020204030203" pitchFamily="34" charset="0"/>
                <a:cs typeface="Lato" panose="020F0502020204030203" pitchFamily="34" charset="0"/>
              </a:rPr>
              <a:t>CASISTICA FIGC – FISE – FCI – FIGB - FSI </a:t>
            </a:r>
          </a:p>
        </p:txBody>
      </p:sp>
    </p:spTree>
    <p:extLst>
      <p:ext uri="{BB962C8B-B14F-4D97-AF65-F5344CB8AC3E}">
        <p14:creationId xmlns:p14="http://schemas.microsoft.com/office/powerpoint/2010/main" val="88429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7">
            <a:extLst>
              <a:ext uri="{FF2B5EF4-FFF2-40B4-BE49-F238E27FC236}">
                <a16:creationId xmlns:a16="http://schemas.microsoft.com/office/drawing/2014/main" id="{AAC8309D-4A22-D520-4FBA-5A8192D3D2CF}"/>
              </a:ext>
            </a:extLst>
          </p:cNvPr>
          <p:cNvSpPr>
            <a:spLocks noGrp="1"/>
          </p:cNvSpPr>
          <p:nvPr/>
        </p:nvSpPr>
        <p:spPr bwMode="auto">
          <a:xfrm>
            <a:off x="181909" y="1576699"/>
            <a:ext cx="8780179" cy="370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just" defTabSz="457200">
              <a:buClr>
                <a:srgbClr val="4472C4"/>
              </a:buClr>
              <a:buFont typeface="Wingdings 2" panose="05020102010507070707" pitchFamily="18" charset="2"/>
              <a:buNone/>
              <a:defRPr/>
            </a:pPr>
            <a:r>
              <a:rPr lang="it-IT" altLang="it-IT" sz="1400" b="1" u="sng" dirty="0">
                <a:solidFill>
                  <a:prstClr val="black"/>
                </a:solidFill>
                <a:latin typeface="Lato" panose="020F0502020204030203" pitchFamily="34" charset="0"/>
                <a:ea typeface="Lato" panose="020F0502020204030203" pitchFamily="34" charset="0"/>
                <a:cs typeface="Lato" panose="020F0502020204030203" pitchFamily="34" charset="0"/>
              </a:rPr>
              <a:t>ILLECITO SPORTIVO</a:t>
            </a:r>
            <a:r>
              <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rPr>
              <a:t>: Il compimento, con qualsiasi mezzo, di atti diretti ad </a:t>
            </a:r>
            <a:r>
              <a:rPr lang="it-IT" altLang="it-IT" sz="1400" b="1" dirty="0">
                <a:solidFill>
                  <a:prstClr val="black"/>
                </a:solidFill>
                <a:latin typeface="Lato" panose="020F0502020204030203" pitchFamily="34" charset="0"/>
                <a:ea typeface="Lato" panose="020F0502020204030203" pitchFamily="34" charset="0"/>
                <a:cs typeface="Lato" panose="020F0502020204030203" pitchFamily="34" charset="0"/>
              </a:rPr>
              <a:t>alterare lo svolgimento o il risultato di una gara o di una competizione ovvero ad assicurare a chiunque un vantaggio in classifica.</a:t>
            </a:r>
            <a:endPar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indent="0" algn="just" defTabSz="457200">
              <a:buClr>
                <a:srgbClr val="4472C4"/>
              </a:buClr>
              <a:buFont typeface="Wingdings 2" panose="05020102010507070707" pitchFamily="18" charset="2"/>
              <a:buNone/>
              <a:defRPr/>
            </a:pPr>
            <a:r>
              <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rPr>
              <a:t>Reato a </a:t>
            </a:r>
            <a:r>
              <a:rPr lang="it-IT" altLang="it-IT" sz="1400" b="1" dirty="0">
                <a:solidFill>
                  <a:prstClr val="black"/>
                </a:solidFill>
                <a:latin typeface="Lato" panose="020F0502020204030203" pitchFamily="34" charset="0"/>
                <a:ea typeface="Lato" panose="020F0502020204030203" pitchFamily="34" charset="0"/>
                <a:cs typeface="Lato" panose="020F0502020204030203" pitchFamily="34" charset="0"/>
              </a:rPr>
              <a:t>consumazione anticipata o di pura condotta</a:t>
            </a:r>
            <a:r>
              <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rPr>
              <a:t>, tanto da realizzarsi anche a prescindere dal conseguimento della illecita finalità e per il solo tentativo.</a:t>
            </a:r>
            <a:endParaRPr lang="it-IT" altLang="it-IT" sz="1400" u="sng"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indent="0" algn="just" defTabSz="457200">
              <a:buClr>
                <a:srgbClr val="4472C4"/>
              </a:buClr>
              <a:buFont typeface="Wingdings 2" panose="05020102010507070707" pitchFamily="18" charset="2"/>
              <a:buNone/>
              <a:defRPr/>
            </a:pPr>
            <a:r>
              <a:rPr lang="it-IT" altLang="it-IT" sz="1400" u="sng" dirty="0">
                <a:solidFill>
                  <a:prstClr val="black"/>
                </a:solidFill>
                <a:latin typeface="Lato" panose="020F0502020204030203" pitchFamily="34" charset="0"/>
                <a:ea typeface="Lato" panose="020F0502020204030203" pitchFamily="34" charset="0"/>
                <a:cs typeface="Lato" panose="020F0502020204030203" pitchFamily="34" charset="0"/>
              </a:rPr>
              <a:t>Aggravanti</a:t>
            </a:r>
            <a:r>
              <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rPr>
              <a:t>: pluralità di illeciti / se lo svolgimento o il risultato della gara è stato alterato / vantaggio in classifica è stato conseguito</a:t>
            </a:r>
          </a:p>
          <a:p>
            <a:pPr marL="0" indent="0" algn="just" defTabSz="457200">
              <a:buClr>
                <a:srgbClr val="4472C4"/>
              </a:buClr>
              <a:buFont typeface="Wingdings 2" panose="05020102010507070707" pitchFamily="18" charset="2"/>
              <a:buNone/>
              <a:defRPr/>
            </a:pPr>
            <a:endPar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indent="0" algn="just" defTabSz="457200">
              <a:buClr>
                <a:srgbClr val="4472C4"/>
              </a:buClr>
              <a:buFont typeface="Wingdings 2" panose="05020102010507070707" pitchFamily="18" charset="2"/>
              <a:buNone/>
              <a:defRPr/>
            </a:pPr>
            <a:endPar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indent="0" algn="just" defTabSz="457200">
              <a:buClr>
                <a:srgbClr val="4472C4"/>
              </a:buClr>
              <a:buFont typeface="Wingdings 2" panose="05020102010507070707" pitchFamily="18" charset="2"/>
              <a:buNone/>
              <a:defRPr/>
            </a:pPr>
            <a:endPar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indent="0" algn="just" defTabSz="457200">
              <a:buClr>
                <a:srgbClr val="4472C4"/>
              </a:buClr>
              <a:buFont typeface="Wingdings 2" panose="05020102010507070707" pitchFamily="18" charset="2"/>
              <a:buNone/>
              <a:defRPr/>
            </a:pPr>
            <a:r>
              <a:rPr lang="it-IT" altLang="it-IT" sz="1400" u="sng" dirty="0">
                <a:solidFill>
                  <a:srgbClr val="C00000"/>
                </a:solidFill>
                <a:latin typeface="Lato" panose="020F0502020204030203" pitchFamily="34" charset="0"/>
                <a:ea typeface="Lato" panose="020F0502020204030203" pitchFamily="34" charset="0"/>
                <a:cs typeface="Lato" panose="020F0502020204030203" pitchFamily="34" charset="0"/>
              </a:rPr>
              <a:t>Sanzioni</a:t>
            </a:r>
          </a:p>
          <a:p>
            <a:pPr marL="0" indent="0" algn="just" defTabSz="457200">
              <a:buClr>
                <a:srgbClr val="4472C4"/>
              </a:buClr>
              <a:buFont typeface="Wingdings 2" panose="05020102010507070707" pitchFamily="18" charset="2"/>
              <a:buNone/>
              <a:defRPr/>
            </a:pPr>
            <a:endParaRPr lang="it-IT" altLang="it-IT" sz="1400" u="sng"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indent="0" algn="just" defTabSz="457200">
              <a:buClr>
                <a:srgbClr val="4472C4"/>
              </a:buClr>
              <a:buFont typeface="Wingdings 2" panose="05020102010507070707" pitchFamily="18" charset="2"/>
              <a:buNone/>
              <a:defRPr/>
            </a:pPr>
            <a:endParaRPr lang="it-IT" altLang="it-IT" sz="1400" u="sng"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indent="0" algn="just" defTabSz="457200">
              <a:buClr>
                <a:srgbClr val="4472C4"/>
              </a:buClr>
              <a:buFont typeface="Wingdings 2" panose="05020102010507070707" pitchFamily="18" charset="2"/>
              <a:buNone/>
              <a:defRPr/>
            </a:pPr>
            <a:endParaRPr lang="it-IT" altLang="it-IT" sz="1400" u="sng"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indent="0" algn="just" defTabSz="457200">
              <a:buClr>
                <a:srgbClr val="4472C4"/>
              </a:buClr>
              <a:buFont typeface="Wingdings 2" panose="05020102010507070707" pitchFamily="18" charset="2"/>
              <a:buNone/>
              <a:defRPr/>
            </a:pPr>
            <a:endParaRPr lang="it-IT" altLang="it-IT" sz="1400" u="sng" dirty="0">
              <a:solidFill>
                <a:prstClr val="black"/>
              </a:solidFill>
              <a:latin typeface="Lato" panose="020F0502020204030203" pitchFamily="34" charset="0"/>
              <a:ea typeface="Lato" panose="020F0502020204030203" pitchFamily="34" charset="0"/>
              <a:cs typeface="Lato" panose="020F0502020204030203" pitchFamily="34" charset="0"/>
            </a:endParaRPr>
          </a:p>
          <a:p>
            <a:pPr marL="0" indent="0" algn="just" defTabSz="457200">
              <a:buClr>
                <a:srgbClr val="4472C4"/>
              </a:buClr>
              <a:buFont typeface="Wingdings 2" panose="05020102010507070707" pitchFamily="18" charset="2"/>
              <a:buNone/>
              <a:defRPr/>
            </a:pPr>
            <a:r>
              <a:rPr lang="it-IT" altLang="it-IT" sz="1400" b="1" u="sng" dirty="0">
                <a:solidFill>
                  <a:prstClr val="black"/>
                </a:solidFill>
                <a:latin typeface="Lato" panose="020F0502020204030203" pitchFamily="34" charset="0"/>
                <a:ea typeface="Lato" panose="020F0502020204030203" pitchFamily="34" charset="0"/>
                <a:cs typeface="Lato" panose="020F0502020204030203" pitchFamily="34" charset="0"/>
              </a:rPr>
              <a:t>OBBLIGO DI DENUNCIA</a:t>
            </a:r>
            <a:r>
              <a:rPr lang="it-IT" altLang="it-IT" sz="1400" b="1" dirty="0">
                <a:solidFill>
                  <a:prstClr val="black"/>
                </a:solidFill>
                <a:latin typeface="Lato" panose="020F0502020204030203" pitchFamily="34" charset="0"/>
                <a:ea typeface="Lato" panose="020F0502020204030203" pitchFamily="34" charset="0"/>
                <a:cs typeface="Lato" panose="020F0502020204030203" pitchFamily="34" charset="0"/>
              </a:rPr>
              <a:t> </a:t>
            </a:r>
            <a:r>
              <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a:t>
            </a:r>
            <a:r>
              <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rPr>
              <a:t> I soggetti che siano venuti a conoscenza in qualunque modo che società o persone abbiano posto o stiano per porre un illecito, hanno l’obbligo di informarne, senza indugio, la Procura Federale</a:t>
            </a:r>
          </a:p>
          <a:p>
            <a:pPr marL="0" indent="0" algn="just" defTabSz="457200">
              <a:buClr>
                <a:srgbClr val="4472C4"/>
              </a:buClr>
              <a:buFont typeface="Wingdings 2" panose="05020102010507070707" pitchFamily="18" charset="2"/>
              <a:buNone/>
              <a:defRPr/>
            </a:pPr>
            <a:r>
              <a:rPr lang="it-IT" altLang="it-IT" sz="1400" u="sng" dirty="0">
                <a:solidFill>
                  <a:srgbClr val="C00000"/>
                </a:solidFill>
                <a:latin typeface="Lato" panose="020F0502020204030203" pitchFamily="34" charset="0"/>
                <a:ea typeface="Lato" panose="020F0502020204030203" pitchFamily="34" charset="0"/>
                <a:cs typeface="Lato" panose="020F0502020204030203" pitchFamily="34" charset="0"/>
              </a:rPr>
              <a:t>Sanzioni</a:t>
            </a:r>
            <a:r>
              <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rPr>
              <a:t> </a:t>
            </a:r>
            <a:r>
              <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inibizione o squalifica non inferiore a un anno e dell’ammenda non inferiore ad </a:t>
            </a:r>
            <a:r>
              <a:rPr lang="it-IT" altLang="it-IT" sz="1400" b="1" dirty="0">
                <a:solidFill>
                  <a:srgbClr val="C00000"/>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Euro 30.000,00</a:t>
            </a:r>
            <a:r>
              <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rPr>
              <a:t>.  </a:t>
            </a:r>
          </a:p>
          <a:p>
            <a:pPr algn="just" defTabSz="457200">
              <a:buClr>
                <a:srgbClr val="4472C4"/>
              </a:buClr>
              <a:defRPr/>
            </a:pPr>
            <a:endPar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endParaRPr>
          </a:p>
          <a:p>
            <a:pPr algn="just" defTabSz="457200">
              <a:buClr>
                <a:srgbClr val="4472C4"/>
              </a:buClr>
              <a:buFont typeface="Wingdings 2" panose="05020102010507070707" pitchFamily="18" charset="2"/>
              <a:buNone/>
              <a:defRPr/>
            </a:pPr>
            <a:r>
              <a:rPr lang="it-IT" altLang="it-IT" sz="1400" dirty="0">
                <a:solidFill>
                  <a:prstClr val="black"/>
                </a:solidFill>
                <a:latin typeface="Lato" panose="020F0502020204030203" pitchFamily="34" charset="0"/>
                <a:ea typeface="Lato" panose="020F0502020204030203" pitchFamily="34" charset="0"/>
                <a:cs typeface="Lato" panose="020F0502020204030203" pitchFamily="34" charset="0"/>
              </a:rPr>
              <a:t>  </a:t>
            </a:r>
          </a:p>
          <a:p>
            <a:pPr algn="just" defTabSz="457200">
              <a:buClr>
                <a:srgbClr val="4472C4"/>
              </a:buClr>
              <a:defRPr/>
            </a:pPr>
            <a:endParaRPr lang="it-IT" altLang="it-IT" sz="1400" dirty="0">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CasellaDiTesto 2">
            <a:extLst>
              <a:ext uri="{FF2B5EF4-FFF2-40B4-BE49-F238E27FC236}">
                <a16:creationId xmlns:a16="http://schemas.microsoft.com/office/drawing/2014/main" id="{63C41611-67DF-3B83-8E3F-56DB30F79DBC}"/>
              </a:ext>
            </a:extLst>
          </p:cNvPr>
          <p:cNvSpPr txBox="1">
            <a:spLocks noChangeArrowheads="1"/>
          </p:cNvSpPr>
          <p:nvPr/>
        </p:nvSpPr>
        <p:spPr bwMode="auto">
          <a:xfrm>
            <a:off x="2453368" y="3196940"/>
            <a:ext cx="57764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eaLnBrk="1" hangingPunct="1"/>
            <a:r>
              <a:rPr lang="it-IT" altLang="it-IT" sz="1400" b="1" dirty="0">
                <a:solidFill>
                  <a:srgbClr val="C00000"/>
                </a:solidFill>
                <a:latin typeface="Lato" panose="020F0502020204030203" pitchFamily="34" charset="0"/>
                <a:ea typeface="Lato" panose="020F0502020204030203" pitchFamily="34" charset="0"/>
                <a:cs typeface="Lato" panose="020F0502020204030203" pitchFamily="34" charset="0"/>
              </a:rPr>
              <a:t>Tesserati</a:t>
            </a:r>
            <a:r>
              <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rPr>
              <a:t> </a:t>
            </a:r>
            <a:r>
              <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non inferiore all’inibizione o alla squalifica per un periodo minimo di quattro anni e con l’ammenda non inferiore ad Euro 50.000,00.</a:t>
            </a:r>
            <a:endPar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endParaRPr>
          </a:p>
        </p:txBody>
      </p:sp>
      <p:sp>
        <p:nvSpPr>
          <p:cNvPr id="7" name="CasellaDiTesto 3">
            <a:extLst>
              <a:ext uri="{FF2B5EF4-FFF2-40B4-BE49-F238E27FC236}">
                <a16:creationId xmlns:a16="http://schemas.microsoft.com/office/drawing/2014/main" id="{E4303A6E-5671-1F7C-A715-EE47C1FFED2B}"/>
              </a:ext>
            </a:extLst>
          </p:cNvPr>
          <p:cNvSpPr txBox="1">
            <a:spLocks noChangeArrowheads="1"/>
          </p:cNvSpPr>
          <p:nvPr/>
        </p:nvSpPr>
        <p:spPr bwMode="auto">
          <a:xfrm>
            <a:off x="2450916" y="4094939"/>
            <a:ext cx="65111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it-IT" altLang="it-IT" sz="1400" b="1" dirty="0">
                <a:solidFill>
                  <a:srgbClr val="C00000"/>
                </a:solidFill>
                <a:latin typeface="Lato" panose="020F0502020204030203" pitchFamily="34" charset="0"/>
                <a:ea typeface="Lato" panose="020F0502020204030203" pitchFamily="34" charset="0"/>
                <a:cs typeface="Lato" panose="020F0502020204030203" pitchFamily="34" charset="0"/>
              </a:rPr>
              <a:t>Società</a:t>
            </a:r>
            <a:r>
              <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rPr>
              <a:t> </a:t>
            </a:r>
            <a:r>
              <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sym typeface="Wingdings" panose="05000000000000000000" pitchFamily="2" charset="2"/>
              </a:rPr>
              <a:t> </a:t>
            </a:r>
            <a:r>
              <a:rPr lang="it-IT" altLang="it-IT" sz="1400" dirty="0">
                <a:solidFill>
                  <a:srgbClr val="C00000"/>
                </a:solidFill>
                <a:latin typeface="Lato" panose="020F0502020204030203" pitchFamily="34" charset="0"/>
                <a:ea typeface="Lato" panose="020F0502020204030203" pitchFamily="34" charset="0"/>
                <a:cs typeface="Lato" panose="020F0502020204030203" pitchFamily="34" charset="0"/>
              </a:rPr>
              <a:t>penalizzazione, retrocessioni, esclusione dal campionato, non assegnazione del titolo.</a:t>
            </a:r>
          </a:p>
        </p:txBody>
      </p:sp>
      <p:sp>
        <p:nvSpPr>
          <p:cNvPr id="8" name="Titolo 4">
            <a:extLst>
              <a:ext uri="{FF2B5EF4-FFF2-40B4-BE49-F238E27FC236}">
                <a16:creationId xmlns:a16="http://schemas.microsoft.com/office/drawing/2014/main" id="{83F003C9-AAB1-B874-059D-FA89FF691FC3}"/>
              </a:ext>
            </a:extLst>
          </p:cNvPr>
          <p:cNvSpPr>
            <a:spLocks noGrp="1"/>
          </p:cNvSpPr>
          <p:nvPr/>
        </p:nvSpPr>
        <p:spPr bwMode="auto">
          <a:xfrm>
            <a:off x="334009" y="135319"/>
            <a:ext cx="847598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300" kern="1200">
                <a:solidFill>
                  <a:schemeClr val="accent3">
                    <a:shade val="75000"/>
                  </a:schemeClr>
                </a:solidFill>
                <a:latin typeface="+mj-lt"/>
                <a:ea typeface="+mj-ea"/>
                <a:cs typeface="+mj-cs"/>
              </a:defRPr>
            </a:lvl1pPr>
            <a:lvl2pPr algn="ctr" rtl="0" eaLnBrk="1" fontAlgn="base" hangingPunct="1">
              <a:spcBef>
                <a:spcPct val="0"/>
              </a:spcBef>
              <a:spcAft>
                <a:spcPct val="0"/>
              </a:spcAft>
              <a:defRPr sz="3300">
                <a:solidFill>
                  <a:srgbClr val="7B9899"/>
                </a:solidFill>
                <a:latin typeface="Georgia" pitchFamily="18" charset="0"/>
              </a:defRPr>
            </a:lvl2pPr>
            <a:lvl3pPr algn="ctr" rtl="0" eaLnBrk="1" fontAlgn="base" hangingPunct="1">
              <a:spcBef>
                <a:spcPct val="0"/>
              </a:spcBef>
              <a:spcAft>
                <a:spcPct val="0"/>
              </a:spcAft>
              <a:defRPr sz="3300">
                <a:solidFill>
                  <a:srgbClr val="7B9899"/>
                </a:solidFill>
                <a:latin typeface="Georgia" pitchFamily="18" charset="0"/>
              </a:defRPr>
            </a:lvl3pPr>
            <a:lvl4pPr algn="ctr" rtl="0" eaLnBrk="1" fontAlgn="base" hangingPunct="1">
              <a:spcBef>
                <a:spcPct val="0"/>
              </a:spcBef>
              <a:spcAft>
                <a:spcPct val="0"/>
              </a:spcAft>
              <a:defRPr sz="3300">
                <a:solidFill>
                  <a:srgbClr val="7B9899"/>
                </a:solidFill>
                <a:latin typeface="Georgia" pitchFamily="18" charset="0"/>
              </a:defRPr>
            </a:lvl4pPr>
            <a:lvl5pPr algn="ctr" rtl="0" eaLnBrk="1" fontAlgn="base" hangingPunct="1">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pPr eaLnBrk="1" hangingPunct="1"/>
            <a:r>
              <a:rPr lang="it-IT" altLang="it-IT" sz="2200" b="1" u="sng" dirty="0">
                <a:solidFill>
                  <a:schemeClr val="accent3">
                    <a:lumMod val="75000"/>
                  </a:schemeClr>
                </a:solidFill>
                <a:latin typeface="Lato" panose="020F0502020204030203" pitchFamily="34" charset="0"/>
                <a:ea typeface="Lato" panose="020F0502020204030203" pitchFamily="34" charset="0"/>
                <a:cs typeface="Lato" panose="020F0502020204030203" pitchFamily="34" charset="0"/>
              </a:rPr>
              <a:t>ART. 30 - ILLECITO SPORTIVO E  OBBLIGO DI DENUNCIA</a:t>
            </a:r>
          </a:p>
        </p:txBody>
      </p:sp>
      <p:cxnSp>
        <p:nvCxnSpPr>
          <p:cNvPr id="10" name="Connettore 2 9">
            <a:extLst>
              <a:ext uri="{FF2B5EF4-FFF2-40B4-BE49-F238E27FC236}">
                <a16:creationId xmlns:a16="http://schemas.microsoft.com/office/drawing/2014/main" id="{165D58C3-0452-4274-F9DD-0CD3B2467386}"/>
              </a:ext>
            </a:extLst>
          </p:cNvPr>
          <p:cNvCxnSpPr/>
          <p:nvPr/>
        </p:nvCxnSpPr>
        <p:spPr>
          <a:xfrm flipV="1">
            <a:off x="1162228" y="3429000"/>
            <a:ext cx="1222049" cy="44224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68BA5A0D-A084-B53F-8104-6D26AAC9F789}"/>
              </a:ext>
            </a:extLst>
          </p:cNvPr>
          <p:cNvCxnSpPr>
            <a:cxnSpLocks/>
          </p:cNvCxnSpPr>
          <p:nvPr/>
        </p:nvCxnSpPr>
        <p:spPr>
          <a:xfrm>
            <a:off x="1162228" y="3871245"/>
            <a:ext cx="1222049" cy="3589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5959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CorsodirittosportivoUNIGE-DEF1</Template>
  <TotalTime>1</TotalTime>
  <Words>8536</Words>
  <Application>Microsoft Office PowerPoint</Application>
  <PresentationFormat>Presentazione su schermo (4:3)</PresentationFormat>
  <Paragraphs>458</Paragraphs>
  <Slides>45</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45</vt:i4>
      </vt:variant>
    </vt:vector>
  </HeadingPairs>
  <TitlesOfParts>
    <vt:vector size="54" baseType="lpstr">
      <vt:lpstr>Arial</vt:lpstr>
      <vt:lpstr>Calibri</vt:lpstr>
      <vt:lpstr>Georgia</vt:lpstr>
      <vt:lpstr>Lato</vt:lpstr>
      <vt:lpstr>ptserif</vt:lpstr>
      <vt:lpstr>Rockwell</vt:lpstr>
      <vt:lpstr>Wingdings</vt:lpstr>
      <vt:lpstr>Wingdings 2</vt:lpstr>
      <vt:lpstr>Città</vt:lpstr>
      <vt:lpstr>«IL RUOLO DELL’AVVOCATO NEI MAXI PROCEDIMENTI DI GIUSTIZIA SPORTIVA»</vt:lpstr>
      <vt:lpstr>L’ORDINAMENTO SPORTIVO E IL DIRITTO SPORTIVO</vt:lpstr>
      <vt:lpstr>Presentazione standard di PowerPoint</vt:lpstr>
      <vt:lpstr>LE FORME DI GIUSTIZIA DELL’ORDINAMENTO SPORTIVO</vt:lpstr>
      <vt:lpstr>L’ORGANIZZAZIONE DELLA GIUSTIZIA SPORTIVA</vt:lpstr>
      <vt:lpstr>L’ORGANIZZAZIONE DELLA GIUSTIZIA SPORTIVA</vt:lpstr>
      <vt:lpstr>L’ORGANIZZAZIONE DELLA GIUSTIZIA SPORTIVA</vt:lpstr>
      <vt:lpstr>Presentazione standard di PowerPoint</vt:lpstr>
      <vt:lpstr>Presentazione standard di PowerPoint</vt:lpstr>
      <vt:lpstr>I PRIMI GRANDI SCANDALI DEL CALCIO ITALIANO:  I CASI “TOTONERO” E “TOTONERO BIS” DEL 1980 E DEL 1986</vt:lpstr>
      <vt:lpstr>I PRIMI GRANDI SCANDALI DEL CALCIO ITALIANO:  I CASI “TOTONERO” E “TOTONERO BIS” DEL 1980 E DEL 1986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LO SCANDALO ‘LAST BET’ DEL 2011</vt:lpstr>
      <vt:lpstr>LO SCANDALO ‘LAST BET’ DEL 2011</vt:lpstr>
      <vt:lpstr>LAZIO – GENOA DEL 14 MAGGIO 2011 </vt:lpstr>
      <vt:lpstr>L’INCHIESTA «DIRTY SOCCER» DEL 2015</vt:lpstr>
      <vt:lpstr>IL FILONE ‘I TRENI DEL GOL’ </vt:lpstr>
      <vt:lpstr>Presentazione standard di PowerPoint</vt:lpstr>
      <vt:lpstr>Presentazione standard di PowerPoint</vt:lpstr>
      <vt:lpstr>GLI SCACCHI E IL «DOPING TECNOLOGICO»</vt:lpstr>
      <vt:lpstr>ILLECITO SPORTIVO E FRODE SPORTIVA  IN AMBITO FISE</vt:lpstr>
      <vt:lpstr>ANTONIO CONTE E LA CONDANNA  PER OMESSA DENUNCIA</vt:lpstr>
      <vt:lpstr>OBBLIGO DI SEGNALAZIONE   IN AMBITO FISE</vt:lpstr>
      <vt:lpstr>OBBLIGO DI SEGNALAZIONE   IN AMBITO FISE</vt:lpstr>
      <vt:lpstr>Presentazione standard di PowerPoint</vt:lpstr>
      <vt:lpstr>I RECENTI CASI «FAGIOLI E TONALI»</vt:lpstr>
      <vt:lpstr>DIVIETO DI SCOMMESSE IN AMBITO FISE</vt:lpstr>
      <vt:lpstr>ILLECITO AMMINISTRATIVO</vt:lpstr>
      <vt:lpstr> IL CASO PLUSVALENZE</vt:lpstr>
      <vt:lpstr>IL «DOPING AMMINISTRATIVO»</vt:lpstr>
      <vt:lpstr>Presentazione standard di PowerPoint</vt:lpstr>
      <vt:lpstr>Presentazione standard di PowerPoint</vt:lpstr>
      <vt:lpstr>Presentazione standard di PowerPoint</vt:lpstr>
      <vt:lpstr>Presentazione standard di PowerPoint</vt:lpstr>
      <vt:lpstr>IL PROCEDIMENTO DISCIPLINARE  IN MATERIA DI DOPING</vt:lpstr>
      <vt:lpstr>SQUALIFICA PER DOPING</vt:lpstr>
      <vt:lpstr>SQUALIFICHE PER DOPING  IN AMBITO FISE</vt:lpstr>
      <vt:lpstr>SQUALIFICHE PER DOPING  IN AMBITO FISE</vt:lpstr>
      <vt:lpstr>LA FEI E IL DOPING DEL CAVALLO</vt:lpstr>
      <vt:lpstr>DOPING DEL CAVALIERE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Mattia Grassani</dc:creator>
  <cp:lastModifiedBy>Federico Bocchini</cp:lastModifiedBy>
  <cp:revision>247</cp:revision>
  <cp:lastPrinted>2023-11-23T18:10:30Z</cp:lastPrinted>
  <dcterms:created xsi:type="dcterms:W3CDTF">2022-06-28T15:29:20Z</dcterms:created>
  <dcterms:modified xsi:type="dcterms:W3CDTF">2025-02-19T20:36:11Z</dcterms:modified>
</cp:coreProperties>
</file>